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Mono Light"/>
      <p:regular r:id="rId24"/>
      <p:bold r:id="rId25"/>
      <p:italic r:id="rId26"/>
      <p:boldItalic r:id="rId27"/>
    </p:embeddedFont>
    <p:embeddedFont>
      <p:font typeface="Google Sans"/>
      <p:regular r:id="rId28"/>
      <p:bold r:id="rId29"/>
      <p:italic r:id="rId30"/>
      <p:boldItalic r:id="rId31"/>
    </p:embeddedFont>
    <p:embeddedFont>
      <p:font typeface="Google Sans Medium"/>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Ligh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Light-italic.fntdata"/><Relationship Id="rId25" Type="http://schemas.openxmlformats.org/officeDocument/2006/relationships/font" Target="fonts/RobotoMonoLight-bold.fntdata"/><Relationship Id="rId28" Type="http://schemas.openxmlformats.org/officeDocument/2006/relationships/font" Target="fonts/GoogleSans-regular.fntdata"/><Relationship Id="rId27" Type="http://schemas.openxmlformats.org/officeDocument/2006/relationships/font" Target="fonts/RobotoMono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6.xml"/><Relationship Id="rId33" Type="http://schemas.openxmlformats.org/officeDocument/2006/relationships/font" Target="fonts/GoogleSansMedium-bold.fntdata"/><Relationship Id="rId10" Type="http://schemas.openxmlformats.org/officeDocument/2006/relationships/slide" Target="slides/slide5.xml"/><Relationship Id="rId32" Type="http://schemas.openxmlformats.org/officeDocument/2006/relationships/font" Target="fonts/GoogleSansMedium-regular.fntdata"/><Relationship Id="rId13" Type="http://schemas.openxmlformats.org/officeDocument/2006/relationships/slide" Target="slides/slide8.xml"/><Relationship Id="rId35" Type="http://schemas.openxmlformats.org/officeDocument/2006/relationships/font" Target="fonts/GoogleSansMedium-boldItalic.fntdata"/><Relationship Id="rId12" Type="http://schemas.openxmlformats.org/officeDocument/2006/relationships/slide" Target="slides/slide7.xml"/><Relationship Id="rId34" Type="http://schemas.openxmlformats.org/officeDocument/2006/relationships/font" Target="fonts/GoogleSansMedium-italic.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efc3e7884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efc3e7884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Shopify leverages Cloud Run to manage spikes in traffic during major sales events, allowing the platform to scale seamlessly without compromising performance for millions of online store owners and shoppers worldwide.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This showcases Cloud Run's ability to handle dynamic workloads and provide scalability for high-demand services.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9dfbbccc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9dfbbccc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684b5a4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684b5a4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684b5a4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684b5a4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684b5a4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684b5a4f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684b5a4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684b5a4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684b5a4f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684b5a4f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684b5a4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684b5a4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684b5a4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684b5a4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8dee1d198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8dee1d198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8dee1d198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8dee1d198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8dee1d198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8dee1d198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fc3e78840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fc3e78840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6667dbe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6667dbe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8dee1d198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8dee1d198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9dfbbccc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9dfbbccc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fc3e78840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fc3e78840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Fully Containerized</a:t>
            </a:r>
            <a:r>
              <a:rPr lang="en">
                <a:solidFill>
                  <a:schemeClr val="dk1"/>
                </a:solidFill>
              </a:rPr>
              <a:t>: Supports any programming language or framework that can run in a container (unlike Firebase or App Engine).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Automatic Scaling</a:t>
            </a:r>
            <a:r>
              <a:rPr lang="en">
                <a:solidFill>
                  <a:schemeClr val="dk1"/>
                </a:solidFill>
              </a:rPr>
              <a:t>: Scales from zero to thousands of instances automatically with no configuration required.</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Cost Efficiency</a:t>
            </a:r>
            <a:r>
              <a:rPr lang="en">
                <a:solidFill>
                  <a:schemeClr val="dk1"/>
                </a:solidFill>
              </a:rPr>
              <a:t>: Only pays for the resources used when the app is active (vs. fixed costs for App Engine).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Global Availability</a:t>
            </a:r>
            <a:r>
              <a:rPr lang="en">
                <a:solidFill>
                  <a:schemeClr val="dk1"/>
                </a:solidFill>
              </a:rPr>
              <a:t>: Deploys globally without the need for managing infrastructure or regions manually.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Flexibility</a:t>
            </a:r>
            <a:r>
              <a:rPr lang="en">
                <a:solidFill>
                  <a:schemeClr val="dk1"/>
                </a:solidFill>
              </a:rPr>
              <a:t>: Allows running both stateless and stateful services, with full control over runtime environments.</a:t>
            </a:r>
            <a:endParaRPr>
              <a:solidFill>
                <a:schemeClr val="dk1"/>
              </a:solidFill>
            </a:endParaRPr>
          </a:p>
          <a:p>
            <a:pPr indent="0" lvl="0" marL="0" rtl="0" algn="l">
              <a:spcBef>
                <a:spcPts val="0"/>
              </a:spcBef>
              <a:spcAft>
                <a:spcPts val="0"/>
              </a:spcAft>
              <a:buNone/>
            </a:pPr>
            <a:r>
              <a:rPr b="1" lang="en">
                <a:solidFill>
                  <a:schemeClr val="dk1"/>
                </a:solidFill>
              </a:rPr>
              <a:t>Simplicity</a:t>
            </a:r>
            <a:r>
              <a:rPr lang="en">
                <a:solidFill>
                  <a:schemeClr val="dk1"/>
                </a:solidFill>
              </a:rPr>
              <a:t>: No need to manage servers or configurations like in App Engine, but with more control than Firebase.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Automatic Scaling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Cloud Run</a:t>
            </a:r>
            <a:r>
              <a:rPr lang="en">
                <a:solidFill>
                  <a:schemeClr val="dk1"/>
                </a:solidFill>
              </a:rPr>
              <a:t>: Scales from zero to thousands of instances automatically, handling dynamic traffic effortlessly without pre-configuration.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Firebase Hosting</a:t>
            </a:r>
            <a:r>
              <a:rPr lang="en">
                <a:solidFill>
                  <a:schemeClr val="dk1"/>
                </a:solidFill>
              </a:rPr>
              <a:t>: Primarily for static content and requires additional configurations for scaling backend services (e.g., Cloud Functions).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App Engine</a:t>
            </a:r>
            <a:r>
              <a:rPr lang="en">
                <a:solidFill>
                  <a:schemeClr val="dk1"/>
                </a:solidFill>
              </a:rPr>
              <a:t>: Scales well but has predefined scaling configurations and may incur cold starts or throttling with excessive traffic spikes.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Flexibility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Cloud Run</a:t>
            </a:r>
            <a:r>
              <a:rPr lang="en">
                <a:solidFill>
                  <a:schemeClr val="dk1"/>
                </a:solidFill>
              </a:rPr>
              <a:t>: Supports both </a:t>
            </a:r>
            <a:r>
              <a:rPr b="1" lang="en">
                <a:solidFill>
                  <a:schemeClr val="dk1"/>
                </a:solidFill>
              </a:rPr>
              <a:t>stateless</a:t>
            </a:r>
            <a:r>
              <a:rPr lang="en">
                <a:solidFill>
                  <a:schemeClr val="dk1"/>
                </a:solidFill>
              </a:rPr>
              <a:t> and </a:t>
            </a:r>
            <a:r>
              <a:rPr b="1" lang="en">
                <a:solidFill>
                  <a:schemeClr val="dk1"/>
                </a:solidFill>
              </a:rPr>
              <a:t>stateful</a:t>
            </a:r>
            <a:r>
              <a:rPr lang="en">
                <a:solidFill>
                  <a:schemeClr val="dk1"/>
                </a:solidFill>
              </a:rPr>
              <a:t> services, giving developers full control over runtime environments, including custom dependencies and containerization.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Firebase Hosting</a:t>
            </a:r>
            <a:r>
              <a:rPr lang="en">
                <a:solidFill>
                  <a:schemeClr val="dk1"/>
                </a:solidFill>
              </a:rPr>
              <a:t>: Limited to static content or serverless functions; doesn't offer direct runtime control.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App Engine</a:t>
            </a:r>
            <a:r>
              <a:rPr lang="en">
                <a:solidFill>
                  <a:schemeClr val="dk1"/>
                </a:solidFill>
              </a:rPr>
              <a:t>: Allows for custom runtime in Flexible Environment but lacks the full container-based flexibility of Cloud Run.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9dfbbccc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9dfbbccc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solidFill>
          <a:srgbClr val="F0F0F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2" name="Google Shape;12;p2"/>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spTree>
      <p:nvGrpSpPr>
        <p:cNvPr id="49" name="Shape 49"/>
        <p:cNvGrpSpPr/>
        <p:nvPr/>
      </p:nvGrpSpPr>
      <p:grpSpPr>
        <a:xfrm>
          <a:off x="0" y="0"/>
          <a:ext cx="0" cy="0"/>
          <a:chOff x="0" y="0"/>
          <a:chExt cx="0" cy="0"/>
        </a:xfrm>
      </p:grpSpPr>
      <p:sp>
        <p:nvSpPr>
          <p:cNvPr id="50" name="Google Shape;50;p13"/>
          <p:cNvSpPr/>
          <p:nvPr/>
        </p:nvSpPr>
        <p:spPr>
          <a:xfrm>
            <a:off x="466916" y="466550"/>
            <a:ext cx="793800" cy="7938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1" name="Google Shape;51;p13"/>
          <p:cNvSpPr/>
          <p:nvPr/>
        </p:nvSpPr>
        <p:spPr>
          <a:xfrm>
            <a:off x="1504966" y="466550"/>
            <a:ext cx="793800" cy="7938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2" name="Google Shape;52;p13"/>
          <p:cNvSpPr/>
          <p:nvPr/>
        </p:nvSpPr>
        <p:spPr>
          <a:xfrm>
            <a:off x="2543016" y="466550"/>
            <a:ext cx="793800" cy="793800"/>
          </a:xfrm>
          <a:prstGeom prst="ellipse">
            <a:avLst/>
          </a:prstGeom>
          <a:solidFill>
            <a:srgbClr val="F9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3" name="Google Shape;53;p13"/>
          <p:cNvSpPr/>
          <p:nvPr/>
        </p:nvSpPr>
        <p:spPr>
          <a:xfrm>
            <a:off x="3581066" y="466550"/>
            <a:ext cx="793800" cy="7938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4" name="Google Shape;54;p13"/>
          <p:cNvSpPr/>
          <p:nvPr/>
        </p:nvSpPr>
        <p:spPr>
          <a:xfrm>
            <a:off x="466916" y="1789934"/>
            <a:ext cx="793800" cy="793800"/>
          </a:xfrm>
          <a:prstGeom prst="ellipse">
            <a:avLst/>
          </a:prstGeom>
          <a:solidFill>
            <a:srgbClr val="57C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5" name="Google Shape;55;p13"/>
          <p:cNvSpPr/>
          <p:nvPr/>
        </p:nvSpPr>
        <p:spPr>
          <a:xfrm>
            <a:off x="1504966" y="1789934"/>
            <a:ext cx="793800" cy="793800"/>
          </a:xfrm>
          <a:prstGeom prst="ellipse">
            <a:avLst/>
          </a:prstGeom>
          <a:solidFill>
            <a:srgbClr val="5CDB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6" name="Google Shape;56;p13"/>
          <p:cNvSpPr/>
          <p:nvPr/>
        </p:nvSpPr>
        <p:spPr>
          <a:xfrm>
            <a:off x="2543016" y="1789934"/>
            <a:ext cx="793800" cy="793800"/>
          </a:xfrm>
          <a:prstGeom prst="ellipse">
            <a:avLst/>
          </a:prstGeom>
          <a:solidFill>
            <a:srgbClr val="FFD4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7" name="Google Shape;57;p13"/>
          <p:cNvSpPr/>
          <p:nvPr/>
        </p:nvSpPr>
        <p:spPr>
          <a:xfrm>
            <a:off x="3581066" y="1789934"/>
            <a:ext cx="793800" cy="793800"/>
          </a:xfrm>
          <a:prstGeom prst="ellipse">
            <a:avLst/>
          </a:prstGeom>
          <a:solidFill>
            <a:srgbClr val="FF7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8" name="Google Shape;58;p13"/>
          <p:cNvSpPr/>
          <p:nvPr/>
        </p:nvSpPr>
        <p:spPr>
          <a:xfrm>
            <a:off x="466916" y="3113318"/>
            <a:ext cx="793800" cy="793800"/>
          </a:xfrm>
          <a:prstGeom prst="ellipse">
            <a:avLst/>
          </a:prstGeom>
          <a:solidFill>
            <a:srgbClr val="C3EC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9" name="Google Shape;59;p13"/>
          <p:cNvSpPr/>
          <p:nvPr/>
        </p:nvSpPr>
        <p:spPr>
          <a:xfrm>
            <a:off x="1504966" y="3113318"/>
            <a:ext cx="793800" cy="793800"/>
          </a:xfrm>
          <a:prstGeom prst="ellipse">
            <a:avLst/>
          </a:prstGeom>
          <a:solidFill>
            <a:srgbClr val="CCF6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0" name="Google Shape;60;p13"/>
          <p:cNvSpPr/>
          <p:nvPr/>
        </p:nvSpPr>
        <p:spPr>
          <a:xfrm>
            <a:off x="2543016" y="3113318"/>
            <a:ext cx="793800" cy="793800"/>
          </a:xfrm>
          <a:prstGeom prst="ellipse">
            <a:avLst/>
          </a:prstGeom>
          <a:solidFill>
            <a:srgbClr val="FFE7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1" name="Google Shape;61;p13"/>
          <p:cNvSpPr/>
          <p:nvPr/>
        </p:nvSpPr>
        <p:spPr>
          <a:xfrm>
            <a:off x="3581066" y="3113318"/>
            <a:ext cx="793800" cy="793800"/>
          </a:xfrm>
          <a:prstGeom prst="ellipse">
            <a:avLst/>
          </a:prstGeom>
          <a:solidFill>
            <a:srgbClr val="F8D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2" name="Google Shape;62;p13"/>
          <p:cNvSpPr/>
          <p:nvPr/>
        </p:nvSpPr>
        <p:spPr>
          <a:xfrm>
            <a:off x="4670016" y="3113318"/>
            <a:ext cx="793800" cy="793800"/>
          </a:xfrm>
          <a:prstGeom prst="ellipse">
            <a:avLst/>
          </a:prstGeom>
          <a:solidFill>
            <a:srgbClr val="1E1E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3" name="Google Shape;63;p13"/>
          <p:cNvSpPr/>
          <p:nvPr/>
        </p:nvSpPr>
        <p:spPr>
          <a:xfrm>
            <a:off x="4670016" y="1789934"/>
            <a:ext cx="793800" cy="793800"/>
          </a:xfrm>
          <a:prstGeom prst="ellipse">
            <a:avLst/>
          </a:prstGeom>
          <a:solidFill>
            <a:srgbClr val="F0F0F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4" name="Google Shape;64;p13"/>
          <p:cNvSpPr txBox="1"/>
          <p:nvPr/>
        </p:nvSpPr>
        <p:spPr>
          <a:xfrm>
            <a:off x="504278"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b="1" lang="en" sz="700">
                <a:solidFill>
                  <a:schemeClr val="dk1"/>
                </a:solidFill>
                <a:latin typeface="Google Sans"/>
                <a:ea typeface="Google Sans"/>
                <a:cs typeface="Google Sans"/>
                <a:sym typeface="Google Sans"/>
              </a:rPr>
              <a:t>Google Blue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#4285f4</a:t>
            </a:r>
            <a:endParaRPr sz="1700">
              <a:solidFill>
                <a:schemeClr val="dk2"/>
              </a:solidFill>
              <a:latin typeface="Roboto Mono Light"/>
              <a:ea typeface="Roboto Mono Light"/>
              <a:cs typeface="Roboto Mono Light"/>
              <a:sym typeface="Roboto Mono Light"/>
            </a:endParaRPr>
          </a:p>
        </p:txBody>
      </p:sp>
      <p:sp>
        <p:nvSpPr>
          <p:cNvPr id="65" name="Google Shape;65;p13"/>
          <p:cNvSpPr txBox="1"/>
          <p:nvPr/>
        </p:nvSpPr>
        <p:spPr>
          <a:xfrm>
            <a:off x="1542328" y="1332904"/>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Green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#34a853</a:t>
            </a:r>
            <a:endParaRPr b="1" sz="700">
              <a:solidFill>
                <a:schemeClr val="dk1"/>
              </a:solidFill>
              <a:latin typeface="Google Sans"/>
              <a:ea typeface="Google Sans"/>
              <a:cs typeface="Google Sans"/>
              <a:sym typeface="Google Sans"/>
            </a:endParaRPr>
          </a:p>
        </p:txBody>
      </p:sp>
      <p:sp>
        <p:nvSpPr>
          <p:cNvPr id="66" name="Google Shape;66;p13"/>
          <p:cNvSpPr txBox="1"/>
          <p:nvPr/>
        </p:nvSpPr>
        <p:spPr>
          <a:xfrm>
            <a:off x="3599753"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Red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#ea4335</a:t>
            </a:r>
            <a:endParaRPr sz="1700">
              <a:solidFill>
                <a:schemeClr val="dk2"/>
              </a:solidFill>
              <a:latin typeface="Roboto Mono Light"/>
              <a:ea typeface="Roboto Mono Light"/>
              <a:cs typeface="Roboto Mono Light"/>
              <a:sym typeface="Roboto Mono Light"/>
            </a:endParaRPr>
          </a:p>
        </p:txBody>
      </p:sp>
      <p:sp>
        <p:nvSpPr>
          <p:cNvPr id="67" name="Google Shape;67;p13"/>
          <p:cNvSpPr txBox="1"/>
          <p:nvPr/>
        </p:nvSpPr>
        <p:spPr>
          <a:xfrm>
            <a:off x="2580326" y="1332901"/>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Google Yellow 500</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#fbbc04</a:t>
            </a:r>
            <a:endParaRPr sz="700">
              <a:latin typeface="Google Sans"/>
              <a:ea typeface="Google Sans"/>
              <a:cs typeface="Google Sans"/>
              <a:sym typeface="Google Sans"/>
            </a:endParaRPr>
          </a:p>
        </p:txBody>
      </p:sp>
      <p:sp>
        <p:nvSpPr>
          <p:cNvPr id="68" name="Google Shape;68;p13"/>
          <p:cNvSpPr txBox="1"/>
          <p:nvPr/>
        </p:nvSpPr>
        <p:spPr>
          <a:xfrm>
            <a:off x="504275"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#57caff</a:t>
            </a:r>
            <a:endParaRPr sz="1700">
              <a:solidFill>
                <a:schemeClr val="dk2"/>
              </a:solidFill>
              <a:latin typeface="Roboto Mono Light"/>
              <a:ea typeface="Roboto Mono Light"/>
              <a:cs typeface="Roboto Mono Light"/>
              <a:sym typeface="Roboto Mono Light"/>
            </a:endParaRPr>
          </a:p>
        </p:txBody>
      </p:sp>
      <p:sp>
        <p:nvSpPr>
          <p:cNvPr id="69" name="Google Shape;69;p13"/>
          <p:cNvSpPr txBox="1"/>
          <p:nvPr/>
        </p:nvSpPr>
        <p:spPr>
          <a:xfrm>
            <a:off x="1542325" y="2656300"/>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#5cdb6d</a:t>
            </a:r>
            <a:endParaRPr b="1" sz="700">
              <a:solidFill>
                <a:schemeClr val="dk1"/>
              </a:solidFill>
              <a:latin typeface="Google Sans"/>
              <a:ea typeface="Google Sans"/>
              <a:cs typeface="Google Sans"/>
              <a:sym typeface="Google Sans"/>
            </a:endParaRPr>
          </a:p>
        </p:txBody>
      </p:sp>
      <p:sp>
        <p:nvSpPr>
          <p:cNvPr id="70" name="Google Shape;70;p13"/>
          <p:cNvSpPr txBox="1"/>
          <p:nvPr/>
        </p:nvSpPr>
        <p:spPr>
          <a:xfrm>
            <a:off x="3599750"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#ff7daf</a:t>
            </a:r>
            <a:endParaRPr sz="1700">
              <a:solidFill>
                <a:schemeClr val="dk2"/>
              </a:solidFill>
              <a:latin typeface="Roboto Mono Light"/>
              <a:ea typeface="Roboto Mono Light"/>
              <a:cs typeface="Roboto Mono Light"/>
              <a:sym typeface="Roboto Mono Light"/>
            </a:endParaRPr>
          </a:p>
        </p:txBody>
      </p:sp>
      <p:sp>
        <p:nvSpPr>
          <p:cNvPr id="71" name="Google Shape;71;p13"/>
          <p:cNvSpPr txBox="1"/>
          <p:nvPr/>
        </p:nvSpPr>
        <p:spPr>
          <a:xfrm>
            <a:off x="2580325" y="2656275"/>
            <a:ext cx="7752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Halftone Yellow </a:t>
            </a:r>
            <a:r>
              <a:rPr lang="en" sz="700">
                <a:latin typeface="Google Sans"/>
                <a:ea typeface="Google Sans"/>
                <a:cs typeface="Google Sans"/>
                <a:sym typeface="Google Sans"/>
              </a:rPr>
              <a:t>#ffd427</a:t>
            </a:r>
            <a:endParaRPr sz="700">
              <a:latin typeface="Google Sans"/>
              <a:ea typeface="Google Sans"/>
              <a:cs typeface="Google Sans"/>
              <a:sym typeface="Google Sans"/>
            </a:endParaRPr>
          </a:p>
        </p:txBody>
      </p:sp>
      <p:sp>
        <p:nvSpPr>
          <p:cNvPr id="72" name="Google Shape;72;p13"/>
          <p:cNvSpPr txBox="1"/>
          <p:nvPr/>
        </p:nvSpPr>
        <p:spPr>
          <a:xfrm>
            <a:off x="504278" y="4011195"/>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##c3ecf6</a:t>
            </a:r>
            <a:endParaRPr sz="1700">
              <a:solidFill>
                <a:schemeClr val="dk2"/>
              </a:solidFill>
              <a:latin typeface="Roboto Mono Light"/>
              <a:ea typeface="Roboto Mono Light"/>
              <a:cs typeface="Roboto Mono Light"/>
              <a:sym typeface="Roboto Mono Light"/>
            </a:endParaRPr>
          </a:p>
        </p:txBody>
      </p:sp>
      <p:sp>
        <p:nvSpPr>
          <p:cNvPr id="73" name="Google Shape;73;p13"/>
          <p:cNvSpPr txBox="1"/>
          <p:nvPr/>
        </p:nvSpPr>
        <p:spPr>
          <a:xfrm>
            <a:off x="1542328" y="4011196"/>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#ccf6c5</a:t>
            </a:r>
            <a:endParaRPr b="1" sz="700">
              <a:solidFill>
                <a:schemeClr val="dk1"/>
              </a:solidFill>
              <a:latin typeface="Google Sans"/>
              <a:ea typeface="Google Sans"/>
              <a:cs typeface="Google Sans"/>
              <a:sym typeface="Google Sans"/>
            </a:endParaRPr>
          </a:p>
        </p:txBody>
      </p:sp>
      <p:sp>
        <p:nvSpPr>
          <p:cNvPr id="74" name="Google Shape;74;p13"/>
          <p:cNvSpPr txBox="1"/>
          <p:nvPr/>
        </p:nvSpPr>
        <p:spPr>
          <a:xfrm>
            <a:off x="3599753"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#f8d8d8</a:t>
            </a:r>
            <a:endParaRPr sz="1700">
              <a:solidFill>
                <a:schemeClr val="dk2"/>
              </a:solidFill>
              <a:latin typeface="Roboto Mono Light"/>
              <a:ea typeface="Roboto Mono Light"/>
              <a:cs typeface="Roboto Mono Light"/>
              <a:sym typeface="Roboto Mono Light"/>
            </a:endParaRPr>
          </a:p>
        </p:txBody>
      </p:sp>
      <p:sp>
        <p:nvSpPr>
          <p:cNvPr id="75" name="Google Shape;75;p13"/>
          <p:cNvSpPr txBox="1"/>
          <p:nvPr/>
        </p:nvSpPr>
        <p:spPr>
          <a:xfrm>
            <a:off x="2580326" y="4011194"/>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Pastel Yellow</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#ffe7a5</a:t>
            </a:r>
            <a:endParaRPr sz="700">
              <a:latin typeface="Google Sans"/>
              <a:ea typeface="Google Sans"/>
              <a:cs typeface="Google Sans"/>
              <a:sym typeface="Google Sans"/>
            </a:endParaRPr>
          </a:p>
        </p:txBody>
      </p:sp>
      <p:sp>
        <p:nvSpPr>
          <p:cNvPr id="76" name="Google Shape;76;p13"/>
          <p:cNvSpPr txBox="1"/>
          <p:nvPr/>
        </p:nvSpPr>
        <p:spPr>
          <a:xfrm>
            <a:off x="4687878" y="2656287"/>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Off-White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#f0f0f0</a:t>
            </a:r>
            <a:endParaRPr sz="1700">
              <a:solidFill>
                <a:schemeClr val="dk2"/>
              </a:solidFill>
              <a:latin typeface="Roboto Mono Light"/>
              <a:ea typeface="Roboto Mono Light"/>
              <a:cs typeface="Roboto Mono Light"/>
              <a:sym typeface="Roboto Mono Light"/>
            </a:endParaRPr>
          </a:p>
        </p:txBody>
      </p:sp>
      <p:sp>
        <p:nvSpPr>
          <p:cNvPr id="77" name="Google Shape;77;p13"/>
          <p:cNvSpPr txBox="1"/>
          <p:nvPr/>
        </p:nvSpPr>
        <p:spPr>
          <a:xfrm>
            <a:off x="4687878"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Black 02</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#1e1e1e</a:t>
            </a:r>
            <a:endParaRPr sz="1700">
              <a:solidFill>
                <a:schemeClr val="dk2"/>
              </a:solidFill>
              <a:latin typeface="Roboto Mono Light"/>
              <a:ea typeface="Roboto Mono Light"/>
              <a:cs typeface="Roboto Mono Light"/>
              <a:sym typeface="Roboto Mon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694607" y="2077456"/>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1593450" y="2372300"/>
            <a:ext cx="4824600" cy="1673400"/>
          </a:xfrm>
          <a:prstGeom prst="rect">
            <a:avLst/>
          </a:prstGeom>
        </p:spPr>
        <p:txBody>
          <a:bodyPr anchorCtr="0" anchor="t" bIns="0" lIns="0" spcFirstLastPara="1" rIns="0" wrap="square" tIns="0">
            <a:normAutofit/>
          </a:bodyPr>
          <a:lstStyle>
            <a:lvl1pPr lvl="0" rtl="0">
              <a:spcBef>
                <a:spcPts val="0"/>
              </a:spcBef>
              <a:spcAft>
                <a:spcPts val="0"/>
              </a:spcAft>
              <a:buClr>
                <a:srgbClr val="1E1E1E"/>
              </a:buClr>
              <a:buSzPts val="3650"/>
              <a:buNone/>
              <a:defRPr sz="3650">
                <a:solidFill>
                  <a:srgbClr val="1E1E1E"/>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2" name="Shape 22"/>
        <p:cNvGrpSpPr/>
        <p:nvPr/>
      </p:nvGrpSpPr>
      <p:grpSpPr>
        <a:xfrm>
          <a:off x="0" y="0"/>
          <a:ext cx="0" cy="0"/>
          <a:chOff x="0" y="0"/>
          <a:chExt cx="0" cy="0"/>
        </a:xfrm>
      </p:grpSpPr>
      <p:sp>
        <p:nvSpPr>
          <p:cNvPr id="23" name="Google Shape;23;p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26" name="Shape 26"/>
        <p:cNvGrpSpPr/>
        <p:nvPr/>
      </p:nvGrpSpPr>
      <p:grpSpPr>
        <a:xfrm>
          <a:off x="0" y="0"/>
          <a:ext cx="0" cy="0"/>
          <a:chOff x="0" y="0"/>
          <a:chExt cx="0" cy="0"/>
        </a:xfrm>
      </p:grpSpPr>
      <p:sp>
        <p:nvSpPr>
          <p:cNvPr id="27" name="Google Shape;2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 name="Google Shape;29;p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30" name="Shape 30"/>
        <p:cNvGrpSpPr/>
        <p:nvPr/>
      </p:nvGrpSpPr>
      <p:grpSpPr>
        <a:xfrm>
          <a:off x="0" y="0"/>
          <a:ext cx="0" cy="0"/>
          <a:chOff x="0" y="0"/>
          <a:chExt cx="0" cy="0"/>
        </a:xfrm>
      </p:grpSpPr>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33" name="Google Shape;33;p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7" name="Google Shape;37;p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38" name="Google Shape;38;p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39" name="Google Shape;39;p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44" name="Google Shape;44;p1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0F0F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4.jpg"/><Relationship Id="rId4" Type="http://schemas.openxmlformats.org/officeDocument/2006/relationships/image" Target="../media/image16.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4.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25.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25.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4"/>
          <p:cNvSpPr txBox="1"/>
          <p:nvPr>
            <p:ph type="title"/>
          </p:nvPr>
        </p:nvSpPr>
        <p:spPr>
          <a:xfrm>
            <a:off x="2977250" y="458775"/>
            <a:ext cx="5666400" cy="1152600"/>
          </a:xfrm>
          <a:prstGeom prst="rect">
            <a:avLst/>
          </a:prstGeom>
        </p:spPr>
        <p:txBody>
          <a:bodyPr anchorCtr="0" anchor="t" bIns="91425" lIns="0" spcFirstLastPara="1" rIns="0" wrap="square" tIns="0">
            <a:normAutofit/>
          </a:bodyPr>
          <a:lstStyle/>
          <a:p>
            <a:pPr indent="0" lvl="0" marL="0" rtl="0" algn="l">
              <a:spcBef>
                <a:spcPts val="0"/>
              </a:spcBef>
              <a:spcAft>
                <a:spcPts val="0"/>
              </a:spcAft>
              <a:buSzPts val="1100"/>
              <a:buNone/>
            </a:pPr>
            <a:r>
              <a:rPr lang="en" sz="1400">
                <a:solidFill>
                  <a:schemeClr val="dk2"/>
                </a:solidFill>
                <a:latin typeface="Roboto Mono"/>
                <a:ea typeface="Roboto Mono"/>
                <a:cs typeface="Roboto Mono"/>
                <a:sym typeface="Roboto Mono"/>
              </a:rPr>
              <a:t>Did you know that Shopify uses Google Cloud Run to scale its e-commerce platform?</a:t>
            </a:r>
            <a:endParaRPr sz="1400">
              <a:solidFill>
                <a:schemeClr val="dk2"/>
              </a:solidFill>
              <a:latin typeface="Roboto Mono"/>
              <a:ea typeface="Roboto Mono"/>
              <a:cs typeface="Roboto Mono"/>
              <a:sym typeface="Roboto Mono"/>
            </a:endParaRPr>
          </a:p>
          <a:p>
            <a:pPr indent="0" lvl="0" marL="0" rtl="0" algn="l">
              <a:spcBef>
                <a:spcPts val="0"/>
              </a:spcBef>
              <a:spcAft>
                <a:spcPts val="0"/>
              </a:spcAft>
              <a:buSzPts val="990"/>
              <a:buNone/>
            </a:pPr>
            <a:r>
              <a:t/>
            </a:r>
            <a:endParaRPr sz="3759"/>
          </a:p>
        </p:txBody>
      </p:sp>
      <p:pic>
        <p:nvPicPr>
          <p:cNvPr id="83" name="Google Shape;83;p14"/>
          <p:cNvPicPr preferRelativeResize="0"/>
          <p:nvPr/>
        </p:nvPicPr>
        <p:blipFill rotWithShape="1">
          <a:blip r:embed="rId4">
            <a:alphaModFix/>
          </a:blip>
          <a:srcRect b="0" l="5362" r="9524" t="0"/>
          <a:stretch/>
        </p:blipFill>
        <p:spPr>
          <a:xfrm>
            <a:off x="2785175" y="1332400"/>
            <a:ext cx="4416425" cy="3325975"/>
          </a:xfrm>
          <a:prstGeom prst="rect">
            <a:avLst/>
          </a:prstGeom>
          <a:noFill/>
          <a:ln>
            <a:noFill/>
          </a:ln>
        </p:spPr>
      </p:pic>
      <p:pic>
        <p:nvPicPr>
          <p:cNvPr id="84" name="Google Shape;84;p14"/>
          <p:cNvPicPr preferRelativeResize="0"/>
          <p:nvPr/>
        </p:nvPicPr>
        <p:blipFill>
          <a:blip r:embed="rId5">
            <a:alphaModFix/>
          </a:blip>
          <a:stretch>
            <a:fillRect/>
          </a:stretch>
        </p:blipFill>
        <p:spPr>
          <a:xfrm>
            <a:off x="7180300" y="816500"/>
            <a:ext cx="1422600" cy="1339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p:nvPr/>
        </p:nvSpPr>
        <p:spPr>
          <a:xfrm>
            <a:off x="332200" y="1292675"/>
            <a:ext cx="4500300" cy="3527100"/>
          </a:xfrm>
          <a:prstGeom prst="roundRect">
            <a:avLst>
              <a:gd fmla="val 419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178" name="Google Shape;178;p23"/>
          <p:cNvSpPr/>
          <p:nvPr/>
        </p:nvSpPr>
        <p:spPr>
          <a:xfrm>
            <a:off x="5173200" y="323700"/>
            <a:ext cx="3630000" cy="4496100"/>
          </a:xfrm>
          <a:prstGeom prst="roundRect">
            <a:avLst>
              <a:gd fmla="val 4197" name="adj"/>
            </a:avLst>
          </a:prstGeom>
          <a:solidFill>
            <a:srgbClr val="57CAFF"/>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1200"/>
              </a:spcAft>
              <a:buNone/>
            </a:pPr>
            <a:r>
              <a:t/>
            </a:r>
            <a:endParaRPr>
              <a:solidFill>
                <a:srgbClr val="1E1E1E"/>
              </a:solidFill>
              <a:latin typeface="Roboto Mono Light"/>
              <a:ea typeface="Roboto Mono Light"/>
              <a:cs typeface="Roboto Mono Light"/>
              <a:sym typeface="Roboto Mono Light"/>
            </a:endParaRPr>
          </a:p>
        </p:txBody>
      </p:sp>
      <p:sp>
        <p:nvSpPr>
          <p:cNvPr id="179" name="Google Shape;179;p23"/>
          <p:cNvSpPr/>
          <p:nvPr/>
        </p:nvSpPr>
        <p:spPr>
          <a:xfrm>
            <a:off x="332200" y="323700"/>
            <a:ext cx="4500300" cy="693900"/>
          </a:xfrm>
          <a:prstGeom prst="roundRect">
            <a:avLst>
              <a:gd fmla="val 28113"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accent2"/>
                </a:solidFill>
                <a:latin typeface="Google Sans"/>
                <a:ea typeface="Google Sans"/>
                <a:cs typeface="Google Sans"/>
                <a:sym typeface="Google Sans"/>
              </a:rPr>
              <a:t>Demo Time</a:t>
            </a:r>
            <a:endParaRPr b="1">
              <a:solidFill>
                <a:schemeClr val="accent2"/>
              </a:solidFill>
              <a:latin typeface="Roboto Mono"/>
              <a:ea typeface="Roboto Mono"/>
              <a:cs typeface="Roboto Mono"/>
              <a:sym typeface="Roboto Mono"/>
            </a:endParaRPr>
          </a:p>
        </p:txBody>
      </p:sp>
      <p:pic>
        <p:nvPicPr>
          <p:cNvPr id="180" name="Google Shape;180;p23"/>
          <p:cNvPicPr preferRelativeResize="0"/>
          <p:nvPr/>
        </p:nvPicPr>
        <p:blipFill>
          <a:blip r:embed="rId3">
            <a:alphaModFix/>
          </a:blip>
          <a:stretch>
            <a:fillRect/>
          </a:stretch>
        </p:blipFill>
        <p:spPr>
          <a:xfrm>
            <a:off x="1043975" y="1472500"/>
            <a:ext cx="3206400" cy="3206400"/>
          </a:xfrm>
          <a:prstGeom prst="roundRect">
            <a:avLst>
              <a:gd fmla="val 16667" name="adj"/>
            </a:avLst>
          </a:prstGeom>
          <a:noFill/>
          <a:ln>
            <a:noFill/>
          </a:ln>
        </p:spPr>
      </p:pic>
      <p:pic>
        <p:nvPicPr>
          <p:cNvPr id="181" name="Google Shape;181;p23"/>
          <p:cNvPicPr preferRelativeResize="0"/>
          <p:nvPr/>
        </p:nvPicPr>
        <p:blipFill>
          <a:blip r:embed="rId4">
            <a:alphaModFix/>
          </a:blip>
          <a:stretch>
            <a:fillRect/>
          </a:stretch>
        </p:blipFill>
        <p:spPr>
          <a:xfrm>
            <a:off x="6234238" y="1396288"/>
            <a:ext cx="1743000" cy="2619300"/>
          </a:xfrm>
          <a:prstGeom prst="roundRect">
            <a:avLst>
              <a:gd fmla="val 16667" name="adj"/>
            </a:avLst>
          </a:prstGeom>
          <a:solidFill>
            <a:srgbClr val="57CAFF"/>
          </a:solidFill>
          <a:ln cap="flat" cmpd="sng" w="19050">
            <a:solidFill>
              <a:srgbClr val="1E1E1E"/>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4"/>
          <p:cNvPicPr preferRelativeResize="0"/>
          <p:nvPr/>
        </p:nvPicPr>
        <p:blipFill rotWithShape="1">
          <a:blip r:embed="rId3">
            <a:alphaModFix/>
          </a:blip>
          <a:srcRect b="7813" l="0" r="0" t="7813"/>
          <a:stretch/>
        </p:blipFill>
        <p:spPr>
          <a:xfrm>
            <a:off x="0" y="-1"/>
            <a:ext cx="9144001" cy="5143501"/>
          </a:xfrm>
          <a:prstGeom prst="rect">
            <a:avLst/>
          </a:prstGeom>
          <a:noFill/>
          <a:ln>
            <a:noFill/>
          </a:ln>
        </p:spPr>
      </p:pic>
      <p:pic>
        <p:nvPicPr>
          <p:cNvPr id="187" name="Google Shape;187;p24"/>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188" name="Google Shape;188;p24"/>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189" name="Google Shape;189;p24"/>
          <p:cNvPicPr preferRelativeResize="0"/>
          <p:nvPr/>
        </p:nvPicPr>
        <p:blipFill>
          <a:blip r:embed="rId5">
            <a:alphaModFix/>
          </a:blip>
          <a:stretch>
            <a:fillRect/>
          </a:stretch>
        </p:blipFill>
        <p:spPr>
          <a:xfrm>
            <a:off x="630600" y="307663"/>
            <a:ext cx="7398628" cy="4161726"/>
          </a:xfrm>
          <a:prstGeom prst="rect">
            <a:avLst/>
          </a:prstGeom>
          <a:noFill/>
          <a:ln>
            <a:noFill/>
          </a:ln>
        </p:spPr>
      </p:pic>
      <p:sp>
        <p:nvSpPr>
          <p:cNvPr id="190" name="Google Shape;190;p24"/>
          <p:cNvSpPr txBox="1"/>
          <p:nvPr/>
        </p:nvSpPr>
        <p:spPr>
          <a:xfrm>
            <a:off x="1539975" y="-45400"/>
            <a:ext cx="41886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Mono Light"/>
                <a:ea typeface="Roboto Mono Light"/>
                <a:cs typeface="Roboto Mono Light"/>
                <a:sym typeface="Roboto Mono Light"/>
              </a:rPr>
              <a:t>Containerize Your Application</a:t>
            </a:r>
            <a:endParaRPr sz="1800">
              <a:solidFill>
                <a:schemeClr val="lt1"/>
              </a:solidFill>
              <a:latin typeface="Roboto Mono Light"/>
              <a:ea typeface="Roboto Mono Light"/>
              <a:cs typeface="Roboto Mono Light"/>
              <a:sym typeface="Roboto Mon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b="12479" l="0" r="0" t="12479"/>
          <a:stretch/>
        </p:blipFill>
        <p:spPr>
          <a:xfrm>
            <a:off x="0" y="-1"/>
            <a:ext cx="9144001" cy="5143500"/>
          </a:xfrm>
          <a:prstGeom prst="rect">
            <a:avLst/>
          </a:prstGeom>
          <a:noFill/>
          <a:ln>
            <a:noFill/>
          </a:ln>
        </p:spPr>
      </p:pic>
      <p:pic>
        <p:nvPicPr>
          <p:cNvPr id="196" name="Google Shape;196;p25"/>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197" name="Google Shape;197;p25"/>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198" name="Google Shape;198;p25"/>
          <p:cNvPicPr preferRelativeResize="0"/>
          <p:nvPr/>
        </p:nvPicPr>
        <p:blipFill>
          <a:blip r:embed="rId5">
            <a:alphaModFix/>
          </a:blip>
          <a:stretch>
            <a:fillRect/>
          </a:stretch>
        </p:blipFill>
        <p:spPr>
          <a:xfrm>
            <a:off x="613600" y="322600"/>
            <a:ext cx="7363452" cy="4141951"/>
          </a:xfrm>
          <a:prstGeom prst="rect">
            <a:avLst/>
          </a:prstGeom>
          <a:noFill/>
          <a:ln>
            <a:noFill/>
          </a:ln>
        </p:spPr>
      </p:pic>
      <p:sp>
        <p:nvSpPr>
          <p:cNvPr id="199" name="Google Shape;199;p25"/>
          <p:cNvSpPr txBox="1"/>
          <p:nvPr/>
        </p:nvSpPr>
        <p:spPr>
          <a:xfrm>
            <a:off x="1539975" y="-45400"/>
            <a:ext cx="48816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Mono Light"/>
                <a:ea typeface="Roboto Mono Light"/>
                <a:cs typeface="Roboto Mono Light"/>
                <a:sym typeface="Roboto Mono Light"/>
              </a:rPr>
              <a:t>Build and Tag the Docker Image</a:t>
            </a:r>
            <a:endParaRPr sz="18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12479" l="0" r="0" t="12479"/>
          <a:stretch/>
        </p:blipFill>
        <p:spPr>
          <a:xfrm>
            <a:off x="0" y="-1"/>
            <a:ext cx="9144001" cy="5143500"/>
          </a:xfrm>
          <a:prstGeom prst="rect">
            <a:avLst/>
          </a:prstGeom>
          <a:noFill/>
          <a:ln>
            <a:noFill/>
          </a:ln>
        </p:spPr>
      </p:pic>
      <p:pic>
        <p:nvPicPr>
          <p:cNvPr id="205" name="Google Shape;205;p26"/>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206" name="Google Shape;206;p26"/>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207" name="Google Shape;207;p26"/>
          <p:cNvPicPr preferRelativeResize="0"/>
          <p:nvPr/>
        </p:nvPicPr>
        <p:blipFill>
          <a:blip r:embed="rId5">
            <a:alphaModFix/>
          </a:blip>
          <a:stretch>
            <a:fillRect/>
          </a:stretch>
        </p:blipFill>
        <p:spPr>
          <a:xfrm>
            <a:off x="631375" y="246400"/>
            <a:ext cx="7391852" cy="4157926"/>
          </a:xfrm>
          <a:prstGeom prst="rect">
            <a:avLst/>
          </a:prstGeom>
          <a:noFill/>
          <a:ln>
            <a:noFill/>
          </a:ln>
        </p:spPr>
      </p:pic>
      <p:sp>
        <p:nvSpPr>
          <p:cNvPr id="208" name="Google Shape;208;p26"/>
          <p:cNvSpPr txBox="1"/>
          <p:nvPr/>
        </p:nvSpPr>
        <p:spPr>
          <a:xfrm>
            <a:off x="1539975" y="-121600"/>
            <a:ext cx="5959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Mono Light"/>
                <a:ea typeface="Roboto Mono Light"/>
                <a:cs typeface="Roboto Mono Light"/>
                <a:sym typeface="Roboto Mono Light"/>
              </a:rPr>
              <a:t>Confirm the Image on Docker ToolBox</a:t>
            </a:r>
            <a:endParaRPr sz="18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0" l="139" r="129" t="0"/>
          <a:stretch/>
        </p:blipFill>
        <p:spPr>
          <a:xfrm>
            <a:off x="0" y="-1"/>
            <a:ext cx="9144001" cy="5143501"/>
          </a:xfrm>
          <a:prstGeom prst="rect">
            <a:avLst/>
          </a:prstGeom>
          <a:noFill/>
          <a:ln>
            <a:noFill/>
          </a:ln>
        </p:spPr>
      </p:pic>
      <p:pic>
        <p:nvPicPr>
          <p:cNvPr id="214" name="Google Shape;214;p27"/>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215" name="Google Shape;215;p27"/>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216" name="Google Shape;216;p27"/>
          <p:cNvPicPr preferRelativeResize="0"/>
          <p:nvPr/>
        </p:nvPicPr>
        <p:blipFill>
          <a:blip r:embed="rId5">
            <a:alphaModFix/>
          </a:blip>
          <a:stretch>
            <a:fillRect/>
          </a:stretch>
        </p:blipFill>
        <p:spPr>
          <a:xfrm>
            <a:off x="889200" y="414200"/>
            <a:ext cx="7114652" cy="4001976"/>
          </a:xfrm>
          <a:prstGeom prst="rect">
            <a:avLst/>
          </a:prstGeom>
          <a:noFill/>
          <a:ln>
            <a:noFill/>
          </a:ln>
        </p:spPr>
      </p:pic>
      <p:sp>
        <p:nvSpPr>
          <p:cNvPr id="217" name="Google Shape;217;p27"/>
          <p:cNvSpPr txBox="1"/>
          <p:nvPr/>
        </p:nvSpPr>
        <p:spPr>
          <a:xfrm>
            <a:off x="1539975" y="-121600"/>
            <a:ext cx="5959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Mono Light"/>
                <a:ea typeface="Roboto Mono Light"/>
                <a:cs typeface="Roboto Mono Light"/>
                <a:sym typeface="Roboto Mono Light"/>
              </a:rPr>
              <a:t>Confirm the Current Google Cloud Project</a:t>
            </a:r>
            <a:endParaRPr sz="1800">
              <a:solidFill>
                <a:schemeClr val="lt1"/>
              </a:solidFill>
              <a:latin typeface="Roboto Mono Light"/>
              <a:ea typeface="Roboto Mono Light"/>
              <a:cs typeface="Roboto Mono Light"/>
              <a:sym typeface="Roboto Mon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b="21875" l="0" r="0" t="21875"/>
          <a:stretch/>
        </p:blipFill>
        <p:spPr>
          <a:xfrm>
            <a:off x="0" y="-1"/>
            <a:ext cx="9144003" cy="5143501"/>
          </a:xfrm>
          <a:prstGeom prst="rect">
            <a:avLst/>
          </a:prstGeom>
          <a:noFill/>
          <a:ln>
            <a:noFill/>
          </a:ln>
        </p:spPr>
      </p:pic>
      <p:pic>
        <p:nvPicPr>
          <p:cNvPr id="223" name="Google Shape;223;p28"/>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224" name="Google Shape;224;p28"/>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225" name="Google Shape;225;p28"/>
          <p:cNvPicPr preferRelativeResize="0"/>
          <p:nvPr/>
        </p:nvPicPr>
        <p:blipFill>
          <a:blip r:embed="rId5">
            <a:alphaModFix/>
          </a:blip>
          <a:stretch>
            <a:fillRect/>
          </a:stretch>
        </p:blipFill>
        <p:spPr>
          <a:xfrm>
            <a:off x="974525" y="492775"/>
            <a:ext cx="7035952" cy="3957725"/>
          </a:xfrm>
          <a:prstGeom prst="rect">
            <a:avLst/>
          </a:prstGeom>
          <a:noFill/>
          <a:ln>
            <a:noFill/>
          </a:ln>
        </p:spPr>
      </p:pic>
      <p:sp>
        <p:nvSpPr>
          <p:cNvPr id="226" name="Google Shape;226;p28"/>
          <p:cNvSpPr txBox="1"/>
          <p:nvPr/>
        </p:nvSpPr>
        <p:spPr>
          <a:xfrm>
            <a:off x="1512600" y="-4500"/>
            <a:ext cx="5959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Mono Light"/>
                <a:ea typeface="Roboto Mono Light"/>
                <a:cs typeface="Roboto Mono Light"/>
                <a:sym typeface="Roboto Mono Light"/>
              </a:rPr>
              <a:t>Push the Docker image to Artifact Registry</a:t>
            </a:r>
            <a:endParaRPr sz="1800">
              <a:solidFill>
                <a:schemeClr val="lt1"/>
              </a:solidFill>
              <a:latin typeface="Roboto Mono Light"/>
              <a:ea typeface="Roboto Mono Light"/>
              <a:cs typeface="Roboto Mono Light"/>
              <a:sym typeface="Roboto Mon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3">
            <a:alphaModFix/>
          </a:blip>
          <a:srcRect b="7813" l="0" r="0" t="7813"/>
          <a:stretch/>
        </p:blipFill>
        <p:spPr>
          <a:xfrm>
            <a:off x="0" y="-1"/>
            <a:ext cx="9144001" cy="5143501"/>
          </a:xfrm>
          <a:prstGeom prst="rect">
            <a:avLst/>
          </a:prstGeom>
          <a:noFill/>
          <a:ln>
            <a:noFill/>
          </a:ln>
        </p:spPr>
      </p:pic>
      <p:pic>
        <p:nvPicPr>
          <p:cNvPr id="232" name="Google Shape;232;p29"/>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233" name="Google Shape;233;p29"/>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234" name="Google Shape;234;p29"/>
          <p:cNvPicPr preferRelativeResize="0"/>
          <p:nvPr/>
        </p:nvPicPr>
        <p:blipFill>
          <a:blip r:embed="rId5">
            <a:alphaModFix/>
          </a:blip>
          <a:stretch>
            <a:fillRect/>
          </a:stretch>
        </p:blipFill>
        <p:spPr>
          <a:xfrm>
            <a:off x="914400" y="381000"/>
            <a:ext cx="7130852" cy="4011100"/>
          </a:xfrm>
          <a:prstGeom prst="rect">
            <a:avLst/>
          </a:prstGeom>
          <a:noFill/>
          <a:ln>
            <a:noFill/>
          </a:ln>
        </p:spPr>
      </p:pic>
      <p:sp>
        <p:nvSpPr>
          <p:cNvPr id="235" name="Google Shape;235;p29"/>
          <p:cNvSpPr txBox="1"/>
          <p:nvPr/>
        </p:nvSpPr>
        <p:spPr>
          <a:xfrm>
            <a:off x="1512600" y="-4500"/>
            <a:ext cx="5959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Mono Light"/>
                <a:ea typeface="Roboto Mono Light"/>
                <a:cs typeface="Roboto Mono Light"/>
                <a:sym typeface="Roboto Mono Light"/>
              </a:rPr>
              <a:t>Deploy the app to Cloud Run</a:t>
            </a:r>
            <a:endParaRPr sz="1800">
              <a:solidFill>
                <a:schemeClr val="lt1"/>
              </a:solidFill>
              <a:latin typeface="Roboto Mono Light"/>
              <a:ea typeface="Roboto Mono Light"/>
              <a:cs typeface="Roboto Mono Light"/>
              <a:sym typeface="Roboto Mon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3">
            <a:alphaModFix/>
          </a:blip>
          <a:srcRect b="12479" l="0" r="0" t="12479"/>
          <a:stretch/>
        </p:blipFill>
        <p:spPr>
          <a:xfrm>
            <a:off x="0" y="-1"/>
            <a:ext cx="9144001" cy="5143500"/>
          </a:xfrm>
          <a:prstGeom prst="rect">
            <a:avLst/>
          </a:prstGeom>
          <a:noFill/>
          <a:ln>
            <a:noFill/>
          </a:ln>
        </p:spPr>
      </p:pic>
      <p:pic>
        <p:nvPicPr>
          <p:cNvPr id="241" name="Google Shape;241;p30"/>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242" name="Google Shape;242;p30"/>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100">
              <a:solidFill>
                <a:schemeClr val="dk2"/>
              </a:solidFill>
              <a:latin typeface="Roboto Mono"/>
              <a:ea typeface="Roboto Mono"/>
              <a:cs typeface="Roboto Mono"/>
              <a:sym typeface="Roboto Mono"/>
            </a:endParaRPr>
          </a:p>
        </p:txBody>
      </p:sp>
      <p:pic>
        <p:nvPicPr>
          <p:cNvPr id="243" name="Google Shape;243;p30"/>
          <p:cNvPicPr preferRelativeResize="0"/>
          <p:nvPr/>
        </p:nvPicPr>
        <p:blipFill>
          <a:blip r:embed="rId5">
            <a:alphaModFix/>
          </a:blip>
          <a:stretch>
            <a:fillRect/>
          </a:stretch>
        </p:blipFill>
        <p:spPr>
          <a:xfrm>
            <a:off x="862375" y="523600"/>
            <a:ext cx="6991476" cy="3932701"/>
          </a:xfrm>
          <a:prstGeom prst="rect">
            <a:avLst/>
          </a:prstGeom>
          <a:noFill/>
          <a:ln>
            <a:noFill/>
          </a:ln>
        </p:spPr>
      </p:pic>
      <p:sp>
        <p:nvSpPr>
          <p:cNvPr id="244" name="Google Shape;244;p30"/>
          <p:cNvSpPr txBox="1"/>
          <p:nvPr/>
        </p:nvSpPr>
        <p:spPr>
          <a:xfrm>
            <a:off x="149400" y="0"/>
            <a:ext cx="91440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Roboto Mono"/>
                <a:ea typeface="Roboto Mono"/>
                <a:cs typeface="Roboto Mono"/>
                <a:sym typeface="Roboto Mono"/>
              </a:rPr>
              <a:t>Boom!!!the app is Live: tinyurl.com/shoe-store-devfest-2024</a:t>
            </a:r>
            <a:endParaRPr b="1" sz="1800">
              <a:solidFill>
                <a:schemeClr val="accent2"/>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1"/>
          <p:cNvPicPr preferRelativeResize="0"/>
          <p:nvPr/>
        </p:nvPicPr>
        <p:blipFill rotWithShape="1">
          <a:blip r:embed="rId3">
            <a:alphaModFix/>
          </a:blip>
          <a:srcRect b="0" l="139" r="129" t="0"/>
          <a:stretch/>
        </p:blipFill>
        <p:spPr>
          <a:xfrm>
            <a:off x="0" y="0"/>
            <a:ext cx="9143998" cy="5143501"/>
          </a:xfrm>
          <a:prstGeom prst="rect">
            <a:avLst/>
          </a:prstGeom>
          <a:noFill/>
          <a:ln>
            <a:noFill/>
          </a:ln>
        </p:spPr>
      </p:pic>
      <p:pic>
        <p:nvPicPr>
          <p:cNvPr id="250" name="Google Shape;250;p31"/>
          <p:cNvPicPr preferRelativeResize="0"/>
          <p:nvPr/>
        </p:nvPicPr>
        <p:blipFill rotWithShape="1">
          <a:blip r:embed="rId4">
            <a:alphaModFix/>
          </a:blip>
          <a:srcRect b="63657" l="0" r="50000" t="0"/>
          <a:stretch/>
        </p:blipFill>
        <p:spPr>
          <a:xfrm>
            <a:off x="0" y="0"/>
            <a:ext cx="4572001" cy="1869276"/>
          </a:xfrm>
          <a:prstGeom prst="rect">
            <a:avLst/>
          </a:prstGeom>
          <a:noFill/>
          <a:ln>
            <a:noFill/>
          </a:ln>
        </p:spPr>
      </p:pic>
      <p:sp>
        <p:nvSpPr>
          <p:cNvPr id="251" name="Google Shape;251;p31"/>
          <p:cNvSpPr txBox="1"/>
          <p:nvPr/>
        </p:nvSpPr>
        <p:spPr>
          <a:xfrm>
            <a:off x="855740" y="947908"/>
            <a:ext cx="1506000" cy="3528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1150">
                <a:solidFill>
                  <a:schemeClr val="dk1"/>
                </a:solidFill>
                <a:latin typeface="Google Sans"/>
                <a:ea typeface="Google Sans"/>
                <a:cs typeface="Google Sans"/>
                <a:sym typeface="Google Sans"/>
              </a:rPr>
              <a:t>Rift Valley 2024</a:t>
            </a:r>
            <a:endParaRPr sz="1150">
              <a:latin typeface="Google Sans"/>
              <a:ea typeface="Google Sans"/>
              <a:cs typeface="Google Sans"/>
              <a:sym typeface="Google Sans"/>
            </a:endParaRPr>
          </a:p>
        </p:txBody>
      </p:sp>
      <p:pic>
        <p:nvPicPr>
          <p:cNvPr id="252" name="Google Shape;252;p31"/>
          <p:cNvPicPr preferRelativeResize="0"/>
          <p:nvPr/>
        </p:nvPicPr>
        <p:blipFill>
          <a:blip r:embed="rId5">
            <a:alphaModFix/>
          </a:blip>
          <a:stretch>
            <a:fillRect/>
          </a:stretch>
        </p:blipFill>
        <p:spPr>
          <a:xfrm>
            <a:off x="1852825" y="1683450"/>
            <a:ext cx="4677900" cy="3124500"/>
          </a:xfrm>
          <a:prstGeom prst="roundRect">
            <a:avLst>
              <a:gd fmla="val 16667" name="adj"/>
            </a:avLst>
          </a:prstGeom>
          <a:noFill/>
          <a:ln>
            <a:noFill/>
          </a:ln>
        </p:spPr>
      </p:pic>
      <p:sp>
        <p:nvSpPr>
          <p:cNvPr id="253" name="Google Shape;253;p31"/>
          <p:cNvSpPr txBox="1"/>
          <p:nvPr/>
        </p:nvSpPr>
        <p:spPr>
          <a:xfrm>
            <a:off x="1607375" y="4727375"/>
            <a:ext cx="66108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Roboto Mono"/>
                <a:ea typeface="Roboto Mono"/>
                <a:cs typeface="Roboto Mono"/>
                <a:sym typeface="Roboto Mono"/>
              </a:rPr>
              <a:t>Slides:tinyurl.com/devfest-rv-cloud-run-2024</a:t>
            </a:r>
            <a:endParaRPr b="1" sz="1800">
              <a:solidFill>
                <a:schemeClr val="accent2"/>
              </a:solidFill>
              <a:latin typeface="Roboto Mono"/>
              <a:ea typeface="Roboto Mono"/>
              <a:cs typeface="Roboto Mono"/>
              <a:sym typeface="Roboto Mono"/>
            </a:endParaRPr>
          </a:p>
        </p:txBody>
      </p:sp>
      <p:pic>
        <p:nvPicPr>
          <p:cNvPr id="254" name="Google Shape;254;p31"/>
          <p:cNvPicPr preferRelativeResize="0"/>
          <p:nvPr/>
        </p:nvPicPr>
        <p:blipFill>
          <a:blip r:embed="rId6">
            <a:alphaModFix/>
          </a:blip>
          <a:stretch>
            <a:fillRect/>
          </a:stretch>
        </p:blipFill>
        <p:spPr>
          <a:xfrm>
            <a:off x="6784325" y="1985128"/>
            <a:ext cx="2008700" cy="2008675"/>
          </a:xfrm>
          <a:prstGeom prst="rect">
            <a:avLst/>
          </a:prstGeom>
          <a:noFill/>
          <a:ln>
            <a:noFill/>
          </a:ln>
        </p:spPr>
      </p:pic>
      <p:sp>
        <p:nvSpPr>
          <p:cNvPr id="255" name="Google Shape;255;p31"/>
          <p:cNvSpPr txBox="1"/>
          <p:nvPr/>
        </p:nvSpPr>
        <p:spPr>
          <a:xfrm>
            <a:off x="7175025" y="3933088"/>
            <a:ext cx="12273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Roboto Mono"/>
                <a:ea typeface="Roboto Mono"/>
                <a:cs typeface="Roboto Mono"/>
                <a:sym typeface="Roboto Mono"/>
              </a:rPr>
              <a:t>Scan me</a:t>
            </a:r>
            <a:endParaRPr b="1" sz="1800">
              <a:solidFill>
                <a:schemeClr val="accent2"/>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b="0" l="0" r="0" t="0"/>
          <a:stretch/>
        </p:blipFill>
        <p:spPr>
          <a:xfrm>
            <a:off x="-25" y="0"/>
            <a:ext cx="9144044" cy="5143501"/>
          </a:xfrm>
          <a:prstGeom prst="rect">
            <a:avLst/>
          </a:prstGeom>
          <a:noFill/>
          <a:ln>
            <a:noFill/>
          </a:ln>
        </p:spPr>
      </p:pic>
      <p:sp>
        <p:nvSpPr>
          <p:cNvPr id="90" name="Google Shape;90;p15"/>
          <p:cNvSpPr txBox="1"/>
          <p:nvPr>
            <p:ph type="title"/>
          </p:nvPr>
        </p:nvSpPr>
        <p:spPr>
          <a:xfrm>
            <a:off x="277925" y="1740625"/>
            <a:ext cx="4172100" cy="1365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1533"/>
              <a:t>Cloud  Engineer &amp; </a:t>
            </a:r>
            <a:r>
              <a:rPr lang="en" sz="1533" u="sng"/>
              <a:t>Community Advocate</a:t>
            </a:r>
            <a:endParaRPr sz="1533" u="sng"/>
          </a:p>
          <a:p>
            <a:pPr indent="0" lvl="0" marL="0" rtl="0" algn="l">
              <a:spcBef>
                <a:spcPts val="0"/>
              </a:spcBef>
              <a:spcAft>
                <a:spcPts val="0"/>
              </a:spcAft>
              <a:buNone/>
            </a:pPr>
            <a:r>
              <a:rPr lang="en" sz="1533" u="sng"/>
              <a:t>				</a:t>
            </a:r>
            <a:r>
              <a:rPr b="0" lang="en" sz="1333"/>
              <a:t>GCP Mentor - SSA 2024</a:t>
            </a:r>
            <a:endParaRPr b="0" sz="1333"/>
          </a:p>
          <a:p>
            <a:pPr indent="0" lvl="0" marL="0" rtl="0" algn="l">
              <a:spcBef>
                <a:spcPts val="0"/>
              </a:spcBef>
              <a:spcAft>
                <a:spcPts val="0"/>
              </a:spcAft>
              <a:buNone/>
            </a:pPr>
            <a:r>
              <a:rPr b="0" lang="en" sz="1333"/>
              <a:t>				 Ex-GDSC      - UEAB</a:t>
            </a:r>
            <a:endParaRPr b="0" sz="1333"/>
          </a:p>
          <a:p>
            <a:pPr indent="0" lvl="0" marL="0" rtl="0" algn="l">
              <a:spcBef>
                <a:spcPts val="0"/>
              </a:spcBef>
              <a:spcAft>
                <a:spcPts val="0"/>
              </a:spcAft>
              <a:buNone/>
            </a:pPr>
            <a:r>
              <a:t/>
            </a:r>
            <a:endParaRPr b="0" sz="1333"/>
          </a:p>
          <a:p>
            <a:pPr indent="457200" lvl="0" marL="0" rtl="0" algn="l">
              <a:spcBef>
                <a:spcPts val="0"/>
              </a:spcBef>
              <a:spcAft>
                <a:spcPts val="0"/>
              </a:spcAft>
              <a:buNone/>
            </a:pPr>
            <a:r>
              <a:rPr b="0" lang="en" sz="1333"/>
              <a:t>            </a:t>
            </a:r>
            <a:endParaRPr b="0" sz="1333"/>
          </a:p>
          <a:p>
            <a:pPr indent="457200" lvl="0" marL="0" rtl="0" algn="l">
              <a:spcBef>
                <a:spcPts val="0"/>
              </a:spcBef>
              <a:spcAft>
                <a:spcPts val="0"/>
              </a:spcAft>
              <a:buNone/>
            </a:pPr>
            <a:r>
              <a:t/>
            </a:r>
            <a:endParaRPr b="0" sz="1333"/>
          </a:p>
          <a:p>
            <a:pPr indent="457200" lvl="0" marL="457200" rtl="0" algn="l">
              <a:spcBef>
                <a:spcPts val="0"/>
              </a:spcBef>
              <a:spcAft>
                <a:spcPts val="0"/>
              </a:spcAft>
              <a:buNone/>
            </a:pPr>
            <a:r>
              <a:rPr b="0" lang="en" sz="1333"/>
              <a:t>A proud Man City Fan </a:t>
            </a:r>
            <a:r>
              <a:rPr b="0" lang="en" sz="1200">
                <a:solidFill>
                  <a:srgbClr val="474747"/>
                </a:solidFill>
                <a:highlight>
                  <a:srgbClr val="FFFFFF"/>
                </a:highlight>
              </a:rPr>
              <a:t>💙</a:t>
            </a:r>
            <a:endParaRPr b="0" sz="1333"/>
          </a:p>
          <a:p>
            <a:pPr indent="0" lvl="0" marL="0" rtl="0" algn="l">
              <a:spcBef>
                <a:spcPts val="0"/>
              </a:spcBef>
              <a:spcAft>
                <a:spcPts val="0"/>
              </a:spcAft>
              <a:buNone/>
            </a:pPr>
            <a:r>
              <a:rPr lang="en" sz="1533"/>
              <a:t>				  </a:t>
            </a:r>
            <a:endParaRPr sz="1533"/>
          </a:p>
        </p:txBody>
      </p:sp>
      <p:sp>
        <p:nvSpPr>
          <p:cNvPr id="91" name="Google Shape;91;p15"/>
          <p:cNvSpPr txBox="1"/>
          <p:nvPr/>
        </p:nvSpPr>
        <p:spPr>
          <a:xfrm>
            <a:off x="824750" y="997332"/>
            <a:ext cx="2111100" cy="3747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1300">
                <a:solidFill>
                  <a:schemeClr val="dk1"/>
                </a:solidFill>
                <a:latin typeface="Google Sans"/>
                <a:ea typeface="Google Sans"/>
                <a:cs typeface="Google Sans"/>
                <a:sym typeface="Google Sans"/>
              </a:rPr>
              <a:t>Rift Valley 2024</a:t>
            </a:r>
            <a:endParaRPr sz="100">
              <a:latin typeface="Google Sans"/>
              <a:ea typeface="Google Sans"/>
              <a:cs typeface="Google Sans"/>
              <a:sym typeface="Google Sans"/>
            </a:endParaRPr>
          </a:p>
        </p:txBody>
      </p:sp>
      <p:sp>
        <p:nvSpPr>
          <p:cNvPr id="92" name="Google Shape;92;p15"/>
          <p:cNvSpPr txBox="1"/>
          <p:nvPr/>
        </p:nvSpPr>
        <p:spPr>
          <a:xfrm>
            <a:off x="6090673" y="3645551"/>
            <a:ext cx="3000000" cy="4617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800">
                <a:solidFill>
                  <a:schemeClr val="dk2"/>
                </a:solidFill>
                <a:latin typeface="Google Sans"/>
                <a:ea typeface="Google Sans"/>
                <a:cs typeface="Google Sans"/>
                <a:sym typeface="Google Sans"/>
              </a:rPr>
              <a:t>Samuel Macharia</a:t>
            </a:r>
            <a:endParaRPr b="1" sz="1000">
              <a:solidFill>
                <a:schemeClr val="dk2"/>
              </a:solidFill>
            </a:endParaRPr>
          </a:p>
        </p:txBody>
      </p:sp>
      <p:pic>
        <p:nvPicPr>
          <p:cNvPr id="93" name="Google Shape;93;p15"/>
          <p:cNvPicPr preferRelativeResize="0"/>
          <p:nvPr/>
        </p:nvPicPr>
        <p:blipFill>
          <a:blip r:embed="rId4">
            <a:alphaModFix/>
          </a:blip>
          <a:stretch>
            <a:fillRect/>
          </a:stretch>
        </p:blipFill>
        <p:spPr>
          <a:xfrm>
            <a:off x="5189600" y="602775"/>
            <a:ext cx="3486600" cy="3114300"/>
          </a:xfrm>
          <a:prstGeom prst="ellipse">
            <a:avLst/>
          </a:prstGeom>
          <a:noFill/>
          <a:ln>
            <a:noFill/>
          </a:ln>
        </p:spPr>
      </p:pic>
      <p:pic>
        <p:nvPicPr>
          <p:cNvPr id="94" name="Google Shape;94;p15"/>
          <p:cNvPicPr preferRelativeResize="0"/>
          <p:nvPr/>
        </p:nvPicPr>
        <p:blipFill>
          <a:blip r:embed="rId5">
            <a:alphaModFix/>
          </a:blip>
          <a:stretch>
            <a:fillRect/>
          </a:stretch>
        </p:blipFill>
        <p:spPr>
          <a:xfrm>
            <a:off x="2544650" y="3916263"/>
            <a:ext cx="241475" cy="241475"/>
          </a:xfrm>
          <a:prstGeom prst="rect">
            <a:avLst/>
          </a:prstGeom>
          <a:noFill/>
          <a:ln>
            <a:noFill/>
          </a:ln>
        </p:spPr>
      </p:pic>
      <p:sp>
        <p:nvSpPr>
          <p:cNvPr id="95" name="Google Shape;95;p15"/>
          <p:cNvSpPr txBox="1"/>
          <p:nvPr/>
        </p:nvSpPr>
        <p:spPr>
          <a:xfrm>
            <a:off x="2786125" y="3849650"/>
            <a:ext cx="1867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Roboto Mono"/>
                <a:ea typeface="Roboto Mono"/>
                <a:cs typeface="Roboto Mono"/>
                <a:sym typeface="Roboto Mono"/>
              </a:rPr>
              <a:t>@engeniusam</a:t>
            </a:r>
            <a:endParaRPr b="1" sz="1500">
              <a:solidFill>
                <a:schemeClr val="dk2"/>
              </a:solidFill>
              <a:latin typeface="Roboto Mono"/>
              <a:ea typeface="Roboto Mono"/>
              <a:cs typeface="Roboto Mono"/>
              <a:sym typeface="Roboto Mono"/>
            </a:endParaRPr>
          </a:p>
        </p:txBody>
      </p:sp>
      <p:pic>
        <p:nvPicPr>
          <p:cNvPr id="96" name="Google Shape;96;p15"/>
          <p:cNvPicPr preferRelativeResize="0"/>
          <p:nvPr/>
        </p:nvPicPr>
        <p:blipFill>
          <a:blip r:embed="rId6">
            <a:alphaModFix/>
          </a:blip>
          <a:stretch>
            <a:fillRect/>
          </a:stretch>
        </p:blipFill>
        <p:spPr>
          <a:xfrm>
            <a:off x="277925" y="3849650"/>
            <a:ext cx="398114" cy="374700"/>
          </a:xfrm>
          <a:prstGeom prst="rect">
            <a:avLst/>
          </a:prstGeom>
          <a:noFill/>
          <a:ln>
            <a:noFill/>
          </a:ln>
        </p:spPr>
      </p:pic>
      <p:sp>
        <p:nvSpPr>
          <p:cNvPr id="97" name="Google Shape;97;p15"/>
          <p:cNvSpPr txBox="1"/>
          <p:nvPr/>
        </p:nvSpPr>
        <p:spPr>
          <a:xfrm>
            <a:off x="566425" y="3849650"/>
            <a:ext cx="22197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Roboto Mono"/>
                <a:ea typeface="Roboto Mono"/>
                <a:cs typeface="Roboto Mono"/>
                <a:sym typeface="Roboto Mono"/>
              </a:rPr>
              <a:t>Samuel Macharia</a:t>
            </a:r>
            <a:endParaRPr b="1" sz="1500">
              <a:solidFill>
                <a:schemeClr val="dk2"/>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84150" y="2077450"/>
            <a:ext cx="7224300" cy="2544900"/>
          </a:xfrm>
          <a:prstGeom prst="rect">
            <a:avLst/>
          </a:prstGeom>
        </p:spPr>
        <p:txBody>
          <a:bodyPr anchorCtr="0" anchor="t" bIns="91425" lIns="0" spcFirstLastPara="1" rIns="0" wrap="square" tIns="0">
            <a:normAutofit fontScale="90000"/>
          </a:bodyPr>
          <a:lstStyle/>
          <a:p>
            <a:pPr indent="0" lvl="0" marL="0" rtl="0" algn="l">
              <a:spcBef>
                <a:spcPts val="0"/>
              </a:spcBef>
              <a:spcAft>
                <a:spcPts val="0"/>
              </a:spcAft>
              <a:buSzPct val="28612"/>
              <a:buNone/>
            </a:pPr>
            <a:r>
              <a:rPr lang="en" sz="3459"/>
              <a:t>On Your Mark, Get Set, Cloud Run:</a:t>
            </a:r>
            <a:endParaRPr sz="3459"/>
          </a:p>
          <a:p>
            <a:pPr indent="0" lvl="0" marL="0" rtl="0" algn="l">
              <a:spcBef>
                <a:spcPts val="0"/>
              </a:spcBef>
              <a:spcAft>
                <a:spcPts val="0"/>
              </a:spcAft>
              <a:buSzPct val="28612"/>
              <a:buNone/>
            </a:pPr>
            <a:r>
              <a:t/>
            </a:r>
            <a:endParaRPr sz="3459"/>
          </a:p>
          <a:p>
            <a:pPr indent="0" lvl="0" marL="0" rtl="0" algn="l">
              <a:spcBef>
                <a:spcPts val="0"/>
              </a:spcBef>
              <a:spcAft>
                <a:spcPts val="0"/>
              </a:spcAft>
              <a:buSzPct val="28612"/>
              <a:buNone/>
            </a:pPr>
            <a:r>
              <a:t/>
            </a:r>
            <a:endParaRPr sz="3459"/>
          </a:p>
          <a:p>
            <a:pPr indent="0" lvl="0" marL="0" rtl="0" algn="l">
              <a:spcBef>
                <a:spcPts val="0"/>
              </a:spcBef>
              <a:spcAft>
                <a:spcPts val="0"/>
              </a:spcAft>
              <a:buSzPct val="28612"/>
              <a:buNone/>
            </a:pPr>
            <a:r>
              <a:rPr lang="en" sz="3459"/>
              <a:t> </a:t>
            </a:r>
            <a:endParaRPr sz="3459"/>
          </a:p>
          <a:p>
            <a:pPr indent="0" lvl="0" marL="0" rtl="0" algn="l">
              <a:spcBef>
                <a:spcPts val="0"/>
              </a:spcBef>
              <a:spcAft>
                <a:spcPts val="0"/>
              </a:spcAft>
              <a:buSzPct val="33445"/>
              <a:buNone/>
            </a:pPr>
            <a:r>
              <a:rPr b="0" lang="en" sz="2960"/>
              <a:t>A Sprint to Scalable Serverless Solutions</a:t>
            </a:r>
            <a:endParaRPr b="0" sz="2780"/>
          </a:p>
        </p:txBody>
      </p:sp>
      <p:sp>
        <p:nvSpPr>
          <p:cNvPr id="103" name="Google Shape;103;p16"/>
          <p:cNvSpPr txBox="1"/>
          <p:nvPr/>
        </p:nvSpPr>
        <p:spPr>
          <a:xfrm>
            <a:off x="6494868" y="1176612"/>
            <a:ext cx="1506000" cy="3237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950">
                <a:solidFill>
                  <a:schemeClr val="dk1"/>
                </a:solidFill>
                <a:latin typeface="Google Sans"/>
                <a:ea typeface="Google Sans"/>
                <a:cs typeface="Google Sans"/>
                <a:sym typeface="Google Sans"/>
              </a:rPr>
              <a:t>Rift Valley 2024</a:t>
            </a:r>
            <a:endParaRPr sz="950">
              <a:latin typeface="Google Sans"/>
              <a:ea typeface="Google Sans"/>
              <a:cs typeface="Google Sans"/>
              <a:sym typeface="Google Sans"/>
            </a:endParaRPr>
          </a:p>
        </p:txBody>
      </p:sp>
      <p:pic>
        <p:nvPicPr>
          <p:cNvPr id="104" name="Google Shape;104;p16"/>
          <p:cNvPicPr preferRelativeResize="0"/>
          <p:nvPr/>
        </p:nvPicPr>
        <p:blipFill>
          <a:blip r:embed="rId3">
            <a:alphaModFix/>
          </a:blip>
          <a:stretch>
            <a:fillRect/>
          </a:stretch>
        </p:blipFill>
        <p:spPr>
          <a:xfrm>
            <a:off x="2779050" y="2589950"/>
            <a:ext cx="2150700" cy="1431300"/>
          </a:xfrm>
          <a:prstGeom prst="decagon">
            <a:avLst>
              <a:gd fmla="val 105146" name="vf"/>
            </a:avLst>
          </a:prstGeom>
          <a:noFill/>
          <a:ln>
            <a:noFill/>
          </a:ln>
        </p:spPr>
      </p:pic>
      <p:sp>
        <p:nvSpPr>
          <p:cNvPr id="105" name="Google Shape;105;p16"/>
          <p:cNvSpPr txBox="1"/>
          <p:nvPr/>
        </p:nvSpPr>
        <p:spPr>
          <a:xfrm>
            <a:off x="1168800" y="1347100"/>
            <a:ext cx="5959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Mono"/>
                <a:ea typeface="Roboto Mono"/>
                <a:cs typeface="Roboto Mono"/>
                <a:sym typeface="Roboto Mono"/>
              </a:rPr>
              <a:t>Saturday 23rd Nov, 2024</a:t>
            </a:r>
            <a:endParaRPr b="1" sz="1800">
              <a:solidFill>
                <a:schemeClr val="dk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4">
            <a:alphaModFix/>
          </a:blip>
          <a:stretch>
            <a:fillRect/>
          </a:stretch>
        </p:blipFill>
        <p:spPr>
          <a:xfrm>
            <a:off x="76200" y="1239449"/>
            <a:ext cx="1613125" cy="1518252"/>
          </a:xfrm>
          <a:prstGeom prst="rect">
            <a:avLst/>
          </a:prstGeom>
          <a:noFill/>
          <a:ln>
            <a:noFill/>
          </a:ln>
          <a:effectLst>
            <a:outerShdw rotWithShape="0" algn="bl" dist="9525">
              <a:srgbClr val="000000">
                <a:alpha val="0"/>
              </a:srgbClr>
            </a:outerShdw>
          </a:effectLst>
        </p:spPr>
      </p:pic>
      <p:sp>
        <p:nvSpPr>
          <p:cNvPr id="111" name="Google Shape;111;p17"/>
          <p:cNvSpPr txBox="1"/>
          <p:nvPr/>
        </p:nvSpPr>
        <p:spPr>
          <a:xfrm>
            <a:off x="1071025" y="502500"/>
            <a:ext cx="2618100" cy="542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rgbClr val="1E1E1E"/>
                </a:solidFill>
                <a:latin typeface="Google Sans"/>
                <a:ea typeface="Google Sans"/>
                <a:cs typeface="Google Sans"/>
                <a:sym typeface="Google Sans"/>
              </a:rPr>
              <a:t>What is Cloud Run?</a:t>
            </a:r>
            <a:endParaRPr sz="2000">
              <a:solidFill>
                <a:srgbClr val="1E1E1E"/>
              </a:solidFill>
              <a:latin typeface="Google Sans"/>
              <a:ea typeface="Google Sans"/>
              <a:cs typeface="Google Sans"/>
              <a:sym typeface="Google Sans"/>
            </a:endParaRPr>
          </a:p>
        </p:txBody>
      </p:sp>
      <p:sp>
        <p:nvSpPr>
          <p:cNvPr id="112" name="Google Shape;112;p17"/>
          <p:cNvSpPr txBox="1"/>
          <p:nvPr/>
        </p:nvSpPr>
        <p:spPr>
          <a:xfrm>
            <a:off x="1513975" y="0"/>
            <a:ext cx="58971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Introduction to Cloud Run</a:t>
            </a:r>
            <a:endParaRPr b="1" sz="2100">
              <a:solidFill>
                <a:schemeClr val="dk2"/>
              </a:solidFill>
              <a:latin typeface="Roboto Mono"/>
              <a:ea typeface="Roboto Mono"/>
              <a:cs typeface="Roboto Mono"/>
              <a:sym typeface="Roboto Mono"/>
            </a:endParaRPr>
          </a:p>
        </p:txBody>
      </p:sp>
      <p:sp>
        <p:nvSpPr>
          <p:cNvPr id="113" name="Google Shape;113;p17"/>
          <p:cNvSpPr txBox="1"/>
          <p:nvPr/>
        </p:nvSpPr>
        <p:spPr>
          <a:xfrm>
            <a:off x="1613125" y="859475"/>
            <a:ext cx="5698800" cy="3067500"/>
          </a:xfrm>
          <a:prstGeom prst="rect">
            <a:avLst/>
          </a:prstGeom>
          <a:noFill/>
          <a:ln>
            <a:noFill/>
          </a:ln>
        </p:spPr>
        <p:txBody>
          <a:bodyPr anchorCtr="0" anchor="t" bIns="0" lIns="0" spcFirstLastPara="1" rIns="0" wrap="square" tIns="0">
            <a:noAutofit/>
          </a:bodyPr>
          <a:lstStyle/>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Serverless and fully managed</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Runs containers on Google Cloud</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Scales automatically based on traffic</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Simplifies deployment and management</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Pay only for what you use</a:t>
            </a:r>
            <a:endParaRPr sz="2000">
              <a:solidFill>
                <a:srgbClr val="1E1E1E"/>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18"/>
          <p:cNvSpPr txBox="1"/>
          <p:nvPr>
            <p:ph type="title"/>
          </p:nvPr>
        </p:nvSpPr>
        <p:spPr>
          <a:xfrm>
            <a:off x="2977250" y="458775"/>
            <a:ext cx="5666400" cy="1152600"/>
          </a:xfrm>
          <a:prstGeom prst="rect">
            <a:avLst/>
          </a:prstGeom>
        </p:spPr>
        <p:txBody>
          <a:bodyPr anchorCtr="0" anchor="t" bIns="91425" lIns="0" spcFirstLastPara="1" rIns="0" wrap="square" tIns="0">
            <a:normAutofit/>
          </a:bodyPr>
          <a:lstStyle/>
          <a:p>
            <a:pPr indent="0" lvl="0" marL="0" rtl="0" algn="l">
              <a:spcBef>
                <a:spcPts val="0"/>
              </a:spcBef>
              <a:spcAft>
                <a:spcPts val="0"/>
              </a:spcAft>
              <a:buSzPts val="990"/>
              <a:buNone/>
            </a:pPr>
            <a:r>
              <a:rPr lang="en" sz="1700">
                <a:solidFill>
                  <a:schemeClr val="dk2"/>
                </a:solidFill>
                <a:latin typeface="Roboto Mono"/>
                <a:ea typeface="Roboto Mono"/>
                <a:cs typeface="Roboto Mono"/>
                <a:sym typeface="Roboto Mono"/>
              </a:rPr>
              <a:t>What is Serverless?</a:t>
            </a:r>
            <a:endParaRPr sz="4059"/>
          </a:p>
        </p:txBody>
      </p:sp>
      <p:pic>
        <p:nvPicPr>
          <p:cNvPr id="119" name="Google Shape;119;p18"/>
          <p:cNvPicPr preferRelativeResize="0"/>
          <p:nvPr/>
        </p:nvPicPr>
        <p:blipFill>
          <a:blip r:embed="rId4">
            <a:alphaModFix/>
          </a:blip>
          <a:stretch>
            <a:fillRect/>
          </a:stretch>
        </p:blipFill>
        <p:spPr>
          <a:xfrm>
            <a:off x="2901050" y="734175"/>
            <a:ext cx="4863601" cy="2664526"/>
          </a:xfrm>
          <a:prstGeom prst="rect">
            <a:avLst/>
          </a:prstGeom>
          <a:noFill/>
          <a:ln>
            <a:noFill/>
          </a:ln>
        </p:spPr>
      </p:pic>
      <p:pic>
        <p:nvPicPr>
          <p:cNvPr id="120" name="Google Shape;120;p18"/>
          <p:cNvPicPr preferRelativeResize="0"/>
          <p:nvPr/>
        </p:nvPicPr>
        <p:blipFill>
          <a:blip r:embed="rId5">
            <a:alphaModFix/>
          </a:blip>
          <a:stretch>
            <a:fillRect/>
          </a:stretch>
        </p:blipFill>
        <p:spPr>
          <a:xfrm>
            <a:off x="4674626" y="3296050"/>
            <a:ext cx="1468387" cy="1382025"/>
          </a:xfrm>
          <a:prstGeom prst="rect">
            <a:avLst/>
          </a:prstGeom>
          <a:noFill/>
          <a:ln>
            <a:noFill/>
          </a:ln>
          <a:effectLst>
            <a:outerShdw rotWithShape="0" algn="bl" dist="9525">
              <a:srgbClr val="000000">
                <a:alpha val="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nvSpPr>
        <p:spPr>
          <a:xfrm>
            <a:off x="6813718" y="840977"/>
            <a:ext cx="1506000" cy="3528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1150">
                <a:solidFill>
                  <a:schemeClr val="dk1"/>
                </a:solidFill>
                <a:latin typeface="Google Sans"/>
                <a:ea typeface="Google Sans"/>
                <a:cs typeface="Google Sans"/>
                <a:sym typeface="Google Sans"/>
              </a:rPr>
              <a:t>Rift Valley 2024</a:t>
            </a:r>
            <a:endParaRPr sz="1150">
              <a:latin typeface="Google Sans"/>
              <a:ea typeface="Google Sans"/>
              <a:cs typeface="Google Sans"/>
              <a:sym typeface="Google Sans"/>
            </a:endParaRPr>
          </a:p>
        </p:txBody>
      </p:sp>
      <p:sp>
        <p:nvSpPr>
          <p:cNvPr id="126" name="Google Shape;126;p19"/>
          <p:cNvSpPr txBox="1"/>
          <p:nvPr/>
        </p:nvSpPr>
        <p:spPr>
          <a:xfrm>
            <a:off x="1623450" y="1057775"/>
            <a:ext cx="58971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Roboto Mono"/>
                <a:ea typeface="Roboto Mono"/>
                <a:cs typeface="Roboto Mono"/>
                <a:sym typeface="Roboto Mono"/>
              </a:rPr>
              <a:t>Why Serverless Matters</a:t>
            </a:r>
            <a:endParaRPr b="1" sz="2200">
              <a:solidFill>
                <a:schemeClr val="dk2"/>
              </a:solidFill>
              <a:latin typeface="Roboto Mono"/>
              <a:ea typeface="Roboto Mono"/>
              <a:cs typeface="Roboto Mono"/>
              <a:sym typeface="Roboto Mono"/>
            </a:endParaRPr>
          </a:p>
        </p:txBody>
      </p:sp>
      <p:sp>
        <p:nvSpPr>
          <p:cNvPr id="127" name="Google Shape;127;p19"/>
          <p:cNvSpPr txBox="1"/>
          <p:nvPr/>
        </p:nvSpPr>
        <p:spPr>
          <a:xfrm>
            <a:off x="1226550" y="1696275"/>
            <a:ext cx="6452400" cy="3583200"/>
          </a:xfrm>
          <a:prstGeom prst="rect">
            <a:avLst/>
          </a:prstGeom>
          <a:noFill/>
          <a:ln>
            <a:noFill/>
          </a:ln>
        </p:spPr>
        <p:txBody>
          <a:bodyPr anchorCtr="0" anchor="t" bIns="0" lIns="0" spcFirstLastPara="1" rIns="0" wrap="square" tIns="0">
            <a:noAutofit/>
          </a:bodyPr>
          <a:lstStyle/>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No server provisioning required</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Automatic scaling based on demand</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Pay-as-you-go pricing model</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Reduces operational complexity</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Focus on code, not infrastructure</a:t>
            </a:r>
            <a:endParaRPr sz="2000">
              <a:solidFill>
                <a:srgbClr val="1E1E1E"/>
              </a:solidFill>
              <a:latin typeface="Google Sans"/>
              <a:ea typeface="Google Sans"/>
              <a:cs typeface="Google Sans"/>
              <a:sym typeface="Google Sans"/>
            </a:endParaRPr>
          </a:p>
          <a:p>
            <a:pPr indent="-355600" lvl="0" marL="457200" rtl="0" algn="l">
              <a:lnSpc>
                <a:spcPct val="200000"/>
              </a:lnSpc>
              <a:spcBef>
                <a:spcPts val="0"/>
              </a:spcBef>
              <a:spcAft>
                <a:spcPts val="0"/>
              </a:spcAft>
              <a:buClr>
                <a:srgbClr val="1E1E1E"/>
              </a:buClr>
              <a:buSzPts val="2000"/>
              <a:buFont typeface="Google Sans"/>
              <a:buChar char="❖"/>
            </a:pPr>
            <a:r>
              <a:rPr lang="en" sz="2000">
                <a:solidFill>
                  <a:srgbClr val="1E1E1E"/>
                </a:solidFill>
                <a:latin typeface="Google Sans"/>
                <a:ea typeface="Google Sans"/>
                <a:cs typeface="Google Sans"/>
                <a:sym typeface="Google Sans"/>
              </a:rPr>
              <a:t>Scales down to zero when idle</a:t>
            </a:r>
            <a:endParaRPr sz="2000">
              <a:solidFill>
                <a:srgbClr val="1E1E1E"/>
              </a:solidFill>
              <a:latin typeface="Google Sans"/>
              <a:ea typeface="Google Sans"/>
              <a:cs typeface="Google Sans"/>
              <a:sym typeface="Google Sans"/>
            </a:endParaRPr>
          </a:p>
        </p:txBody>
      </p:sp>
      <p:pic>
        <p:nvPicPr>
          <p:cNvPr id="128" name="Google Shape;128;p19"/>
          <p:cNvPicPr preferRelativeResize="0"/>
          <p:nvPr/>
        </p:nvPicPr>
        <p:blipFill>
          <a:blip r:embed="rId3">
            <a:alphaModFix/>
          </a:blip>
          <a:stretch>
            <a:fillRect/>
          </a:stretch>
        </p:blipFill>
        <p:spPr>
          <a:xfrm>
            <a:off x="5497551" y="2598400"/>
            <a:ext cx="1468387" cy="1382025"/>
          </a:xfrm>
          <a:prstGeom prst="rect">
            <a:avLst/>
          </a:prstGeom>
          <a:noFill/>
          <a:ln>
            <a:noFill/>
          </a:ln>
          <a:effectLst>
            <a:outerShdw rotWithShape="0" algn="bl" dist="9525">
              <a:srgbClr val="000000">
                <a:alpha val="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6327275" y="227750"/>
            <a:ext cx="2834700" cy="3102300"/>
          </a:xfrm>
          <a:prstGeom prst="roundRect">
            <a:avLst>
              <a:gd fmla="val 16667" name="adj"/>
            </a:avLst>
          </a:prstGeom>
          <a:noFill/>
          <a:ln>
            <a:noFill/>
          </a:ln>
        </p:spPr>
      </p:pic>
      <p:sp>
        <p:nvSpPr>
          <p:cNvPr id="134" name="Google Shape;134;p20"/>
          <p:cNvSpPr/>
          <p:nvPr/>
        </p:nvSpPr>
        <p:spPr>
          <a:xfrm>
            <a:off x="1365250" y="1103325"/>
            <a:ext cx="4386600" cy="592200"/>
          </a:xfrm>
          <a:prstGeom prst="roundRect">
            <a:avLst>
              <a:gd fmla="val 50000" name="adj"/>
            </a:avLst>
          </a:prstGeom>
          <a:solidFill>
            <a:schemeClr val="lt1"/>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No infrastructure management</a:t>
            </a:r>
            <a:endParaRPr sz="2200">
              <a:latin typeface="Google Sans"/>
              <a:ea typeface="Google Sans"/>
              <a:cs typeface="Google Sans"/>
              <a:sym typeface="Google Sans"/>
            </a:endParaRPr>
          </a:p>
        </p:txBody>
      </p:sp>
      <p:sp>
        <p:nvSpPr>
          <p:cNvPr id="135" name="Google Shape;135;p20"/>
          <p:cNvSpPr/>
          <p:nvPr/>
        </p:nvSpPr>
        <p:spPr>
          <a:xfrm>
            <a:off x="1365250" y="1873250"/>
            <a:ext cx="4981500" cy="592200"/>
          </a:xfrm>
          <a:prstGeom prst="roundRect">
            <a:avLst>
              <a:gd fmla="val 50000" name="adj"/>
            </a:avLst>
          </a:prstGeom>
          <a:solidFill>
            <a:schemeClr val="lt1"/>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Auto-scaling from zero to thousands</a:t>
            </a:r>
            <a:endParaRPr sz="2200">
              <a:latin typeface="Google Sans"/>
              <a:ea typeface="Google Sans"/>
              <a:cs typeface="Google Sans"/>
              <a:sym typeface="Google Sans"/>
            </a:endParaRPr>
          </a:p>
        </p:txBody>
      </p:sp>
      <p:pic>
        <p:nvPicPr>
          <p:cNvPr id="136" name="Google Shape;136;p20"/>
          <p:cNvPicPr preferRelativeResize="0"/>
          <p:nvPr/>
        </p:nvPicPr>
        <p:blipFill rotWithShape="1">
          <a:blip r:embed="rId4">
            <a:alphaModFix/>
          </a:blip>
          <a:srcRect b="29113" l="0" r="0" t="0"/>
          <a:stretch/>
        </p:blipFill>
        <p:spPr>
          <a:xfrm>
            <a:off x="370625" y="1084715"/>
            <a:ext cx="731703" cy="629423"/>
          </a:xfrm>
          <a:prstGeom prst="rect">
            <a:avLst/>
          </a:prstGeom>
          <a:noFill/>
          <a:ln>
            <a:noFill/>
          </a:ln>
        </p:spPr>
      </p:pic>
      <p:pic>
        <p:nvPicPr>
          <p:cNvPr id="137" name="Google Shape;137;p20"/>
          <p:cNvPicPr preferRelativeResize="0"/>
          <p:nvPr/>
        </p:nvPicPr>
        <p:blipFill rotWithShape="1">
          <a:blip r:embed="rId5">
            <a:alphaModFix/>
          </a:blip>
          <a:srcRect b="29113" l="0" r="0" t="0"/>
          <a:stretch/>
        </p:blipFill>
        <p:spPr>
          <a:xfrm>
            <a:off x="373859" y="1854640"/>
            <a:ext cx="725239" cy="629422"/>
          </a:xfrm>
          <a:prstGeom prst="rect">
            <a:avLst/>
          </a:prstGeom>
          <a:noFill/>
          <a:ln>
            <a:noFill/>
          </a:ln>
        </p:spPr>
      </p:pic>
      <p:pic>
        <p:nvPicPr>
          <p:cNvPr id="138" name="Google Shape;138;p20"/>
          <p:cNvPicPr preferRelativeResize="0"/>
          <p:nvPr/>
        </p:nvPicPr>
        <p:blipFill rotWithShape="1">
          <a:blip r:embed="rId6">
            <a:alphaModFix/>
          </a:blip>
          <a:srcRect b="29113" l="0" r="0" t="0"/>
          <a:stretch/>
        </p:blipFill>
        <p:spPr>
          <a:xfrm>
            <a:off x="373855" y="2624565"/>
            <a:ext cx="725248" cy="629422"/>
          </a:xfrm>
          <a:prstGeom prst="rect">
            <a:avLst/>
          </a:prstGeom>
          <a:noFill/>
          <a:ln>
            <a:noFill/>
          </a:ln>
        </p:spPr>
      </p:pic>
      <p:pic>
        <p:nvPicPr>
          <p:cNvPr id="139" name="Google Shape;139;p20"/>
          <p:cNvPicPr preferRelativeResize="0"/>
          <p:nvPr/>
        </p:nvPicPr>
        <p:blipFill rotWithShape="1">
          <a:blip r:embed="rId7">
            <a:alphaModFix/>
          </a:blip>
          <a:srcRect b="29113" l="0" r="0" t="0"/>
          <a:stretch/>
        </p:blipFill>
        <p:spPr>
          <a:xfrm>
            <a:off x="373852" y="3394488"/>
            <a:ext cx="725248" cy="629422"/>
          </a:xfrm>
          <a:prstGeom prst="rect">
            <a:avLst/>
          </a:prstGeom>
          <a:noFill/>
          <a:ln>
            <a:noFill/>
          </a:ln>
        </p:spPr>
      </p:pic>
      <p:pic>
        <p:nvPicPr>
          <p:cNvPr id="140" name="Google Shape;140;p20"/>
          <p:cNvPicPr preferRelativeResize="0"/>
          <p:nvPr/>
        </p:nvPicPr>
        <p:blipFill rotWithShape="1">
          <a:blip r:embed="rId8">
            <a:alphaModFix/>
          </a:blip>
          <a:srcRect b="29113" l="0" r="0" t="0"/>
          <a:stretch/>
        </p:blipFill>
        <p:spPr>
          <a:xfrm>
            <a:off x="373852" y="4164415"/>
            <a:ext cx="725248" cy="629422"/>
          </a:xfrm>
          <a:prstGeom prst="rect">
            <a:avLst/>
          </a:prstGeom>
          <a:noFill/>
          <a:ln>
            <a:noFill/>
          </a:ln>
        </p:spPr>
      </p:pic>
      <p:sp>
        <p:nvSpPr>
          <p:cNvPr id="141" name="Google Shape;141;p20"/>
          <p:cNvSpPr/>
          <p:nvPr/>
        </p:nvSpPr>
        <p:spPr>
          <a:xfrm>
            <a:off x="1365250" y="2643175"/>
            <a:ext cx="5536800" cy="592200"/>
          </a:xfrm>
          <a:prstGeom prst="roundRect">
            <a:avLst>
              <a:gd fmla="val 50000" name="adj"/>
            </a:avLst>
          </a:prstGeom>
          <a:solidFill>
            <a:schemeClr val="lt1"/>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Supports any language or framework</a:t>
            </a:r>
            <a:endParaRPr sz="2200">
              <a:latin typeface="Google Sans"/>
              <a:ea typeface="Google Sans"/>
              <a:cs typeface="Google Sans"/>
              <a:sym typeface="Google Sans"/>
            </a:endParaRPr>
          </a:p>
        </p:txBody>
      </p:sp>
      <p:sp>
        <p:nvSpPr>
          <p:cNvPr id="142" name="Google Shape;142;p20"/>
          <p:cNvSpPr/>
          <p:nvPr/>
        </p:nvSpPr>
        <p:spPr>
          <a:xfrm>
            <a:off x="1365250" y="3413125"/>
            <a:ext cx="7778700" cy="592200"/>
          </a:xfrm>
          <a:prstGeom prst="roundRect">
            <a:avLst>
              <a:gd fmla="val 50000" name="adj"/>
            </a:avLst>
          </a:prstGeom>
          <a:solidFill>
            <a:schemeClr val="lt1"/>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2200">
              <a:latin typeface="Google Sans"/>
              <a:ea typeface="Google Sans"/>
              <a:cs typeface="Google Sans"/>
              <a:sym typeface="Google Sans"/>
            </a:endParaRPr>
          </a:p>
          <a:p>
            <a:pPr indent="0" lvl="0" marL="0" rtl="0" algn="l">
              <a:lnSpc>
                <a:spcPct val="115000"/>
              </a:lnSpc>
              <a:spcBef>
                <a:spcPts val="1200"/>
              </a:spcBef>
              <a:spcAft>
                <a:spcPts val="0"/>
              </a:spcAft>
              <a:buClr>
                <a:schemeClr val="dk1"/>
              </a:buClr>
              <a:buSzPts val="1100"/>
              <a:buFont typeface="Arial"/>
              <a:buNone/>
            </a:pPr>
            <a:r>
              <a:rPr lang="en" sz="2200">
                <a:latin typeface="Google Sans"/>
                <a:ea typeface="Google Sans"/>
                <a:cs typeface="Google Sans"/>
                <a:sym typeface="Google Sans"/>
              </a:rPr>
              <a:t>Handles HTTP(S) requests efficiently &amp; Global scalability</a:t>
            </a:r>
            <a:endParaRPr sz="2200">
              <a:latin typeface="Google Sans"/>
              <a:ea typeface="Google Sans"/>
              <a:cs typeface="Google Sans"/>
              <a:sym typeface="Google Sans"/>
            </a:endParaRPr>
          </a:p>
          <a:p>
            <a:pPr indent="0" lvl="0" marL="0" rtl="0" algn="l">
              <a:spcBef>
                <a:spcPts val="1200"/>
              </a:spcBef>
              <a:spcAft>
                <a:spcPts val="0"/>
              </a:spcAft>
              <a:buNone/>
            </a:pPr>
            <a:r>
              <a:t/>
            </a:r>
            <a:endParaRPr sz="2200">
              <a:latin typeface="Google Sans"/>
              <a:ea typeface="Google Sans"/>
              <a:cs typeface="Google Sans"/>
              <a:sym typeface="Google Sans"/>
            </a:endParaRPr>
          </a:p>
        </p:txBody>
      </p:sp>
      <p:sp>
        <p:nvSpPr>
          <p:cNvPr id="143" name="Google Shape;143;p20"/>
          <p:cNvSpPr/>
          <p:nvPr/>
        </p:nvSpPr>
        <p:spPr>
          <a:xfrm>
            <a:off x="1365250" y="4183050"/>
            <a:ext cx="5827800" cy="592200"/>
          </a:xfrm>
          <a:prstGeom prst="roundRect">
            <a:avLst>
              <a:gd fmla="val 50000" name="adj"/>
            </a:avLst>
          </a:prstGeom>
          <a:solidFill>
            <a:schemeClr val="lt1"/>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Seamless integration with Google Cloud</a:t>
            </a:r>
            <a:endParaRPr sz="2200">
              <a:latin typeface="Google Sans"/>
              <a:ea typeface="Google Sans"/>
              <a:cs typeface="Google Sans"/>
              <a:sym typeface="Google Sans"/>
            </a:endParaRPr>
          </a:p>
        </p:txBody>
      </p:sp>
      <p:sp>
        <p:nvSpPr>
          <p:cNvPr id="144" name="Google Shape;144;p20"/>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t>Key Benefits of Cloud Run</a:t>
            </a:r>
            <a:endParaRPr b="0"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b="7813" l="0" r="0" t="7813"/>
          <a:stretch/>
        </p:blipFill>
        <p:spPr>
          <a:xfrm>
            <a:off x="0" y="-1"/>
            <a:ext cx="9144001" cy="5143501"/>
          </a:xfrm>
          <a:prstGeom prst="rect">
            <a:avLst/>
          </a:prstGeom>
          <a:noFill/>
          <a:ln>
            <a:noFill/>
          </a:ln>
        </p:spPr>
      </p:pic>
      <p:sp>
        <p:nvSpPr>
          <p:cNvPr id="150" name="Google Shape;150;p21"/>
          <p:cNvSpPr/>
          <p:nvPr/>
        </p:nvSpPr>
        <p:spPr>
          <a:xfrm>
            <a:off x="202750" y="62525"/>
            <a:ext cx="8462100" cy="4099200"/>
          </a:xfrm>
          <a:prstGeom prst="roundRect">
            <a:avLst>
              <a:gd fmla="val 7725" name="adj"/>
            </a:avLst>
          </a:prstGeom>
          <a:solidFill>
            <a:schemeClr val="lt1"/>
          </a:solidFill>
          <a:ln cap="flat" cmpd="sng" w="19050">
            <a:solidFill>
              <a:srgbClr val="1E1E1E"/>
            </a:solidFill>
            <a:prstDash val="solid"/>
            <a:round/>
            <a:headEnd len="sm" w="sm" type="none"/>
            <a:tailEnd len="sm" w="sm" type="none"/>
          </a:ln>
        </p:spPr>
        <p:txBody>
          <a:bodyPr anchorCtr="0" anchor="ctr" bIns="91425" lIns="228600" spcFirstLastPara="1" rIns="457200" wrap="square" tIns="45700">
            <a:noAutofit/>
          </a:bodyPr>
          <a:lstStyle/>
          <a:p>
            <a:pPr indent="0" lvl="0" marL="0" rtl="0" algn="l">
              <a:spcBef>
                <a:spcPts val="0"/>
              </a:spcBef>
              <a:spcAft>
                <a:spcPts val="0"/>
              </a:spcAft>
              <a:buClr>
                <a:schemeClr val="dk1"/>
              </a:buClr>
              <a:buSzPts val="1100"/>
              <a:buFont typeface="Arial"/>
              <a:buNone/>
            </a:pPr>
            <a:r>
              <a:t/>
            </a:r>
            <a:endParaRPr b="1" sz="2600">
              <a:solidFill>
                <a:srgbClr val="1E1E1E"/>
              </a:solidFill>
              <a:latin typeface="Google Sans"/>
              <a:ea typeface="Google Sans"/>
              <a:cs typeface="Google Sans"/>
              <a:sym typeface="Google Sans"/>
            </a:endParaRPr>
          </a:p>
        </p:txBody>
      </p:sp>
      <p:pic>
        <p:nvPicPr>
          <p:cNvPr id="151" name="Google Shape;151;p21"/>
          <p:cNvPicPr preferRelativeResize="0"/>
          <p:nvPr/>
        </p:nvPicPr>
        <p:blipFill rotWithShape="1">
          <a:blip r:embed="rId4">
            <a:alphaModFix/>
          </a:blip>
          <a:srcRect b="0" l="55596" r="0" t="64436"/>
          <a:stretch/>
        </p:blipFill>
        <p:spPr>
          <a:xfrm>
            <a:off x="5376525" y="3565749"/>
            <a:ext cx="4060099" cy="1829200"/>
          </a:xfrm>
          <a:prstGeom prst="rect">
            <a:avLst/>
          </a:prstGeom>
          <a:noFill/>
          <a:ln>
            <a:noFill/>
          </a:ln>
        </p:spPr>
      </p:pic>
      <p:sp>
        <p:nvSpPr>
          <p:cNvPr id="152" name="Google Shape;152;p21"/>
          <p:cNvSpPr txBox="1"/>
          <p:nvPr/>
        </p:nvSpPr>
        <p:spPr>
          <a:xfrm>
            <a:off x="149400" y="-4500"/>
            <a:ext cx="86862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Roboto Mono"/>
                <a:ea typeface="Roboto Mono"/>
                <a:cs typeface="Roboto Mono"/>
                <a:sym typeface="Roboto Mono"/>
              </a:rPr>
              <a:t>Why Cloud Run is Better Compared to Other GCP App Deployment Options</a:t>
            </a:r>
            <a:endParaRPr b="1" sz="2100">
              <a:solidFill>
                <a:schemeClr val="dk2"/>
              </a:solidFill>
              <a:latin typeface="Roboto Mono"/>
              <a:ea typeface="Roboto Mono"/>
              <a:cs typeface="Roboto Mono"/>
              <a:sym typeface="Roboto Mono"/>
            </a:endParaRPr>
          </a:p>
        </p:txBody>
      </p:sp>
      <p:pic>
        <p:nvPicPr>
          <p:cNvPr id="153" name="Google Shape;153;p21"/>
          <p:cNvPicPr preferRelativeResize="0"/>
          <p:nvPr/>
        </p:nvPicPr>
        <p:blipFill>
          <a:blip r:embed="rId5">
            <a:alphaModFix/>
          </a:blip>
          <a:stretch>
            <a:fillRect/>
          </a:stretch>
        </p:blipFill>
        <p:spPr>
          <a:xfrm>
            <a:off x="6371850" y="2893350"/>
            <a:ext cx="1179300" cy="1109700"/>
          </a:xfrm>
          <a:prstGeom prst="ellipse">
            <a:avLst/>
          </a:prstGeom>
          <a:solidFill>
            <a:schemeClr val="lt1"/>
          </a:solidFill>
          <a:ln cap="flat" cmpd="sng" w="19050">
            <a:solidFill>
              <a:srgbClr val="1E1E1E"/>
            </a:solidFill>
            <a:prstDash val="solid"/>
            <a:round/>
            <a:headEnd len="sm" w="sm" type="none"/>
            <a:tailEnd len="sm" w="sm" type="none"/>
          </a:ln>
        </p:spPr>
      </p:pic>
      <p:pic>
        <p:nvPicPr>
          <p:cNvPr id="154" name="Google Shape;154;p21"/>
          <p:cNvPicPr preferRelativeResize="0"/>
          <p:nvPr/>
        </p:nvPicPr>
        <p:blipFill>
          <a:blip r:embed="rId6">
            <a:alphaModFix/>
          </a:blip>
          <a:stretch>
            <a:fillRect/>
          </a:stretch>
        </p:blipFill>
        <p:spPr>
          <a:xfrm>
            <a:off x="6217500" y="1925150"/>
            <a:ext cx="1625700" cy="812700"/>
          </a:xfrm>
          <a:prstGeom prst="hexagon">
            <a:avLst>
              <a:gd fmla="val 25000" name="adj"/>
              <a:gd fmla="val 115470" name="vf"/>
            </a:avLst>
          </a:prstGeom>
          <a:solidFill>
            <a:schemeClr val="lt1"/>
          </a:solidFill>
          <a:ln cap="flat" cmpd="sng" w="19050">
            <a:solidFill>
              <a:srgbClr val="1E1E1E"/>
            </a:solidFill>
            <a:prstDash val="solid"/>
            <a:round/>
            <a:headEnd len="sm" w="sm" type="none"/>
            <a:tailEnd len="sm" w="sm" type="none"/>
          </a:ln>
        </p:spPr>
      </p:pic>
      <p:pic>
        <p:nvPicPr>
          <p:cNvPr id="155" name="Google Shape;155;p21"/>
          <p:cNvPicPr preferRelativeResize="0"/>
          <p:nvPr/>
        </p:nvPicPr>
        <p:blipFill>
          <a:blip r:embed="rId7">
            <a:alphaModFix/>
          </a:blip>
          <a:stretch>
            <a:fillRect/>
          </a:stretch>
        </p:blipFill>
        <p:spPr>
          <a:xfrm>
            <a:off x="6169696" y="784850"/>
            <a:ext cx="1625700" cy="868500"/>
          </a:xfrm>
          <a:prstGeom prst="round2SameRect">
            <a:avLst>
              <a:gd fmla="val 16667" name="adj1"/>
              <a:gd fmla="val 0" name="adj2"/>
            </a:avLst>
          </a:prstGeom>
          <a:solidFill>
            <a:schemeClr val="lt1"/>
          </a:solidFill>
          <a:ln cap="flat" cmpd="sng" w="19050">
            <a:solidFill>
              <a:srgbClr val="1E1E1E"/>
            </a:solidFill>
            <a:prstDash val="solid"/>
            <a:round/>
            <a:headEnd len="sm" w="sm" type="none"/>
            <a:tailEnd len="sm" w="sm" type="none"/>
          </a:ln>
        </p:spPr>
      </p:pic>
      <p:cxnSp>
        <p:nvCxnSpPr>
          <p:cNvPr id="156" name="Google Shape;156;p21"/>
          <p:cNvCxnSpPr/>
          <p:nvPr/>
        </p:nvCxnSpPr>
        <p:spPr>
          <a:xfrm flipH="1">
            <a:off x="4715200" y="678375"/>
            <a:ext cx="11700" cy="3407100"/>
          </a:xfrm>
          <a:prstGeom prst="straightConnector1">
            <a:avLst/>
          </a:prstGeom>
          <a:noFill/>
          <a:ln cap="flat" cmpd="sng" w="76200">
            <a:solidFill>
              <a:schemeClr val="accent3"/>
            </a:solidFill>
            <a:prstDash val="solid"/>
            <a:round/>
            <a:headEnd len="med" w="med" type="none"/>
            <a:tailEnd len="med" w="med" type="none"/>
          </a:ln>
        </p:spPr>
      </p:cxnSp>
      <p:sp>
        <p:nvSpPr>
          <p:cNvPr id="157" name="Google Shape;157;p21"/>
          <p:cNvSpPr txBox="1"/>
          <p:nvPr/>
        </p:nvSpPr>
        <p:spPr>
          <a:xfrm>
            <a:off x="384150" y="843025"/>
            <a:ext cx="4674000" cy="3236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Fully Containerized</a:t>
            </a:r>
            <a:endParaRPr sz="1600">
              <a:solidFill>
                <a:schemeClr val="dk2"/>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600">
              <a:solidFill>
                <a:schemeClr val="dk2"/>
              </a:solidFill>
              <a:latin typeface="Roboto Mono Light"/>
              <a:ea typeface="Roboto Mono Light"/>
              <a:cs typeface="Roboto Mono Light"/>
              <a:sym typeface="Roboto Mono Light"/>
            </a:endParaRPr>
          </a:p>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Automatic scaling</a:t>
            </a:r>
            <a:endParaRPr sz="1600">
              <a:solidFill>
                <a:schemeClr val="dk2"/>
              </a:solidFill>
              <a:latin typeface="Roboto Mono Light"/>
              <a:ea typeface="Roboto Mono Light"/>
              <a:cs typeface="Roboto Mono Light"/>
              <a:sym typeface="Roboto Mono Light"/>
            </a:endParaRPr>
          </a:p>
          <a:p>
            <a:pPr indent="0" lvl="0" marL="914400" rtl="0" algn="l">
              <a:spcBef>
                <a:spcPts val="0"/>
              </a:spcBef>
              <a:spcAft>
                <a:spcPts val="0"/>
              </a:spcAft>
              <a:buNone/>
            </a:pPr>
            <a:r>
              <a:t/>
            </a:r>
            <a:endParaRPr sz="1600">
              <a:solidFill>
                <a:schemeClr val="dk2"/>
              </a:solidFill>
              <a:latin typeface="Roboto Mono Light"/>
              <a:ea typeface="Roboto Mono Light"/>
              <a:cs typeface="Roboto Mono Light"/>
              <a:sym typeface="Roboto Mono Light"/>
            </a:endParaRPr>
          </a:p>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Cost Efficiency</a:t>
            </a:r>
            <a:endParaRPr sz="1600">
              <a:solidFill>
                <a:schemeClr val="dk2"/>
              </a:solidFill>
              <a:latin typeface="Roboto Mono Light"/>
              <a:ea typeface="Roboto Mono Light"/>
              <a:cs typeface="Roboto Mono Light"/>
              <a:sym typeface="Roboto Mono Light"/>
            </a:endParaRPr>
          </a:p>
          <a:p>
            <a:pPr indent="0" lvl="0" marL="914400" rtl="0" algn="l">
              <a:spcBef>
                <a:spcPts val="0"/>
              </a:spcBef>
              <a:spcAft>
                <a:spcPts val="0"/>
              </a:spcAft>
              <a:buNone/>
            </a:pPr>
            <a:r>
              <a:t/>
            </a:r>
            <a:endParaRPr sz="1600">
              <a:solidFill>
                <a:schemeClr val="dk2"/>
              </a:solidFill>
              <a:latin typeface="Roboto Mono Light"/>
              <a:ea typeface="Roboto Mono Light"/>
              <a:cs typeface="Roboto Mono Light"/>
              <a:sym typeface="Roboto Mono Light"/>
            </a:endParaRPr>
          </a:p>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Global Availability</a:t>
            </a:r>
            <a:endParaRPr sz="1600">
              <a:solidFill>
                <a:schemeClr val="dk2"/>
              </a:solidFill>
              <a:latin typeface="Roboto Mono Light"/>
              <a:ea typeface="Roboto Mono Light"/>
              <a:cs typeface="Roboto Mono Light"/>
              <a:sym typeface="Roboto Mono Light"/>
            </a:endParaRPr>
          </a:p>
          <a:p>
            <a:pPr indent="0" lvl="0" marL="914400" rtl="0" algn="l">
              <a:spcBef>
                <a:spcPts val="0"/>
              </a:spcBef>
              <a:spcAft>
                <a:spcPts val="0"/>
              </a:spcAft>
              <a:buNone/>
            </a:pPr>
            <a:r>
              <a:t/>
            </a:r>
            <a:endParaRPr sz="1600">
              <a:solidFill>
                <a:schemeClr val="dk2"/>
              </a:solidFill>
              <a:latin typeface="Roboto Mono Light"/>
              <a:ea typeface="Roboto Mono Light"/>
              <a:cs typeface="Roboto Mono Light"/>
              <a:sym typeface="Roboto Mono Light"/>
            </a:endParaRPr>
          </a:p>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Flexibility</a:t>
            </a:r>
            <a:endParaRPr sz="1600">
              <a:solidFill>
                <a:schemeClr val="dk2"/>
              </a:solidFill>
              <a:latin typeface="Roboto Mono Light"/>
              <a:ea typeface="Roboto Mono Light"/>
              <a:cs typeface="Roboto Mono Light"/>
              <a:sym typeface="Roboto Mono Light"/>
            </a:endParaRPr>
          </a:p>
          <a:p>
            <a:pPr indent="0" lvl="0" marL="914400" rtl="0" algn="l">
              <a:spcBef>
                <a:spcPts val="0"/>
              </a:spcBef>
              <a:spcAft>
                <a:spcPts val="0"/>
              </a:spcAft>
              <a:buNone/>
            </a:pPr>
            <a:r>
              <a:t/>
            </a:r>
            <a:endParaRPr sz="1600">
              <a:solidFill>
                <a:schemeClr val="dk2"/>
              </a:solidFill>
              <a:latin typeface="Roboto Mono Light"/>
              <a:ea typeface="Roboto Mono Light"/>
              <a:cs typeface="Roboto Mono Light"/>
              <a:sym typeface="Roboto Mono Light"/>
            </a:endParaRPr>
          </a:p>
          <a:p>
            <a:pPr indent="-330200" lvl="0" marL="457200" rtl="0" algn="l">
              <a:spcBef>
                <a:spcPts val="0"/>
              </a:spcBef>
              <a:spcAft>
                <a:spcPts val="0"/>
              </a:spcAft>
              <a:buClr>
                <a:schemeClr val="dk2"/>
              </a:buClr>
              <a:buSzPts val="1600"/>
              <a:buFont typeface="Roboto Mono Light"/>
              <a:buChar char="➢"/>
            </a:pPr>
            <a:r>
              <a:rPr lang="en" sz="1600">
                <a:solidFill>
                  <a:schemeClr val="dk2"/>
                </a:solidFill>
                <a:latin typeface="Roboto Mono Light"/>
                <a:ea typeface="Roboto Mono Light"/>
                <a:cs typeface="Roboto Mono Light"/>
                <a:sym typeface="Roboto Mono Light"/>
              </a:rPr>
              <a:t>Simplicity</a:t>
            </a:r>
            <a:endParaRPr sz="16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7A5"/>
        </a:solidFill>
      </p:bgPr>
    </p:bg>
    <p:spTree>
      <p:nvGrpSpPr>
        <p:cNvPr id="161" name="Shape 161"/>
        <p:cNvGrpSpPr/>
        <p:nvPr/>
      </p:nvGrpSpPr>
      <p:grpSpPr>
        <a:xfrm>
          <a:off x="0" y="0"/>
          <a:ext cx="0" cy="0"/>
          <a:chOff x="0" y="0"/>
          <a:chExt cx="0" cy="0"/>
        </a:xfrm>
      </p:grpSpPr>
      <p:sp>
        <p:nvSpPr>
          <p:cNvPr id="162" name="Google Shape;162;p22"/>
          <p:cNvSpPr/>
          <p:nvPr/>
        </p:nvSpPr>
        <p:spPr>
          <a:xfrm>
            <a:off x="1365250" y="1103325"/>
            <a:ext cx="4117200" cy="592200"/>
          </a:xfrm>
          <a:prstGeom prst="roundRect">
            <a:avLst>
              <a:gd fmla="val 50000" name="adj"/>
            </a:avLst>
          </a:prstGeom>
          <a:solidFill>
            <a:srgbClr val="FFBC04"/>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Containerize Your Application</a:t>
            </a:r>
            <a:endParaRPr sz="2200">
              <a:latin typeface="Google Sans"/>
              <a:ea typeface="Google Sans"/>
              <a:cs typeface="Google Sans"/>
              <a:sym typeface="Google Sans"/>
            </a:endParaRPr>
          </a:p>
        </p:txBody>
      </p:sp>
      <p:sp>
        <p:nvSpPr>
          <p:cNvPr id="163" name="Google Shape;163;p22"/>
          <p:cNvSpPr/>
          <p:nvPr/>
        </p:nvSpPr>
        <p:spPr>
          <a:xfrm>
            <a:off x="1365250" y="1873250"/>
            <a:ext cx="4440300" cy="592200"/>
          </a:xfrm>
          <a:prstGeom prst="roundRect">
            <a:avLst>
              <a:gd fmla="val 50000" name="adj"/>
            </a:avLst>
          </a:prstGeom>
          <a:solidFill>
            <a:srgbClr val="FFBC04"/>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rPr>
              <a:t>Build and Tag the Docker Image</a:t>
            </a:r>
            <a:endParaRPr sz="2200">
              <a:latin typeface="Google Sans"/>
              <a:ea typeface="Google Sans"/>
              <a:cs typeface="Google Sans"/>
              <a:sym typeface="Google Sans"/>
            </a:endParaRPr>
          </a:p>
        </p:txBody>
      </p:sp>
      <p:pic>
        <p:nvPicPr>
          <p:cNvPr id="164" name="Google Shape;164;p22"/>
          <p:cNvPicPr preferRelativeResize="0"/>
          <p:nvPr/>
        </p:nvPicPr>
        <p:blipFill rotWithShape="1">
          <a:blip r:embed="rId3">
            <a:alphaModFix/>
          </a:blip>
          <a:srcRect b="29113" l="0" r="0" t="0"/>
          <a:stretch/>
        </p:blipFill>
        <p:spPr>
          <a:xfrm>
            <a:off x="370625" y="1084715"/>
            <a:ext cx="731703" cy="629423"/>
          </a:xfrm>
          <a:prstGeom prst="rect">
            <a:avLst/>
          </a:prstGeom>
          <a:noFill/>
          <a:ln>
            <a:noFill/>
          </a:ln>
        </p:spPr>
      </p:pic>
      <p:pic>
        <p:nvPicPr>
          <p:cNvPr id="165" name="Google Shape;165;p22"/>
          <p:cNvPicPr preferRelativeResize="0"/>
          <p:nvPr/>
        </p:nvPicPr>
        <p:blipFill rotWithShape="1">
          <a:blip r:embed="rId4">
            <a:alphaModFix/>
          </a:blip>
          <a:srcRect b="29113" l="0" r="0" t="0"/>
          <a:stretch/>
        </p:blipFill>
        <p:spPr>
          <a:xfrm>
            <a:off x="373859" y="1854640"/>
            <a:ext cx="725239" cy="629422"/>
          </a:xfrm>
          <a:prstGeom prst="rect">
            <a:avLst/>
          </a:prstGeom>
          <a:noFill/>
          <a:ln>
            <a:noFill/>
          </a:ln>
        </p:spPr>
      </p:pic>
      <p:pic>
        <p:nvPicPr>
          <p:cNvPr id="166" name="Google Shape;166;p22"/>
          <p:cNvPicPr preferRelativeResize="0"/>
          <p:nvPr/>
        </p:nvPicPr>
        <p:blipFill rotWithShape="1">
          <a:blip r:embed="rId5">
            <a:alphaModFix/>
          </a:blip>
          <a:srcRect b="29113" l="0" r="0" t="0"/>
          <a:stretch/>
        </p:blipFill>
        <p:spPr>
          <a:xfrm>
            <a:off x="373855" y="2624565"/>
            <a:ext cx="725248" cy="629422"/>
          </a:xfrm>
          <a:prstGeom prst="rect">
            <a:avLst/>
          </a:prstGeom>
          <a:noFill/>
          <a:ln>
            <a:noFill/>
          </a:ln>
        </p:spPr>
      </p:pic>
      <p:pic>
        <p:nvPicPr>
          <p:cNvPr id="167" name="Google Shape;167;p22"/>
          <p:cNvPicPr preferRelativeResize="0"/>
          <p:nvPr/>
        </p:nvPicPr>
        <p:blipFill rotWithShape="1">
          <a:blip r:embed="rId6">
            <a:alphaModFix/>
          </a:blip>
          <a:srcRect b="29113" l="0" r="0" t="0"/>
          <a:stretch/>
        </p:blipFill>
        <p:spPr>
          <a:xfrm>
            <a:off x="373852" y="3394488"/>
            <a:ext cx="725248" cy="629422"/>
          </a:xfrm>
          <a:prstGeom prst="rect">
            <a:avLst/>
          </a:prstGeom>
          <a:noFill/>
          <a:ln>
            <a:noFill/>
          </a:ln>
        </p:spPr>
      </p:pic>
      <p:pic>
        <p:nvPicPr>
          <p:cNvPr id="168" name="Google Shape;168;p22"/>
          <p:cNvPicPr preferRelativeResize="0"/>
          <p:nvPr/>
        </p:nvPicPr>
        <p:blipFill rotWithShape="1">
          <a:blip r:embed="rId7">
            <a:alphaModFix/>
          </a:blip>
          <a:srcRect b="29113" l="0" r="0" t="0"/>
          <a:stretch/>
        </p:blipFill>
        <p:spPr>
          <a:xfrm>
            <a:off x="373852" y="4164415"/>
            <a:ext cx="725248" cy="629422"/>
          </a:xfrm>
          <a:prstGeom prst="rect">
            <a:avLst/>
          </a:prstGeom>
          <a:noFill/>
          <a:ln>
            <a:noFill/>
          </a:ln>
        </p:spPr>
      </p:pic>
      <p:sp>
        <p:nvSpPr>
          <p:cNvPr id="169" name="Google Shape;169;p22"/>
          <p:cNvSpPr/>
          <p:nvPr/>
        </p:nvSpPr>
        <p:spPr>
          <a:xfrm>
            <a:off x="1365250" y="2643175"/>
            <a:ext cx="3408600" cy="592200"/>
          </a:xfrm>
          <a:prstGeom prst="roundRect">
            <a:avLst>
              <a:gd fmla="val 50000" name="adj"/>
            </a:avLst>
          </a:prstGeom>
          <a:solidFill>
            <a:srgbClr val="FFBC04"/>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Push to Artifact Registry</a:t>
            </a:r>
            <a:endParaRPr sz="2200">
              <a:latin typeface="Google Sans"/>
              <a:ea typeface="Google Sans"/>
              <a:cs typeface="Google Sans"/>
              <a:sym typeface="Google Sans"/>
            </a:endParaRPr>
          </a:p>
        </p:txBody>
      </p:sp>
      <p:sp>
        <p:nvSpPr>
          <p:cNvPr id="170" name="Google Shape;170;p22"/>
          <p:cNvSpPr/>
          <p:nvPr/>
        </p:nvSpPr>
        <p:spPr>
          <a:xfrm>
            <a:off x="1365250" y="3413125"/>
            <a:ext cx="3023700" cy="592200"/>
          </a:xfrm>
          <a:prstGeom prst="roundRect">
            <a:avLst>
              <a:gd fmla="val 50000" name="adj"/>
            </a:avLst>
          </a:prstGeom>
          <a:solidFill>
            <a:srgbClr val="FFBC04"/>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Deploy to Cloud Run</a:t>
            </a:r>
            <a:endParaRPr sz="2200">
              <a:latin typeface="Google Sans"/>
              <a:ea typeface="Google Sans"/>
              <a:cs typeface="Google Sans"/>
              <a:sym typeface="Google Sans"/>
            </a:endParaRPr>
          </a:p>
        </p:txBody>
      </p:sp>
      <p:sp>
        <p:nvSpPr>
          <p:cNvPr id="171" name="Google Shape;171;p22"/>
          <p:cNvSpPr/>
          <p:nvPr/>
        </p:nvSpPr>
        <p:spPr>
          <a:xfrm>
            <a:off x="1365250" y="4183050"/>
            <a:ext cx="7689900" cy="592200"/>
          </a:xfrm>
          <a:prstGeom prst="roundRect">
            <a:avLst>
              <a:gd fmla="val 50000" name="adj"/>
            </a:avLst>
          </a:prstGeom>
          <a:solidFill>
            <a:srgbClr val="FFBC04"/>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Monitor Your App - Cloud Monitoring or Cloud Logging</a:t>
            </a:r>
            <a:endParaRPr sz="2200">
              <a:latin typeface="Google Sans"/>
              <a:ea typeface="Google Sans"/>
              <a:cs typeface="Google Sans"/>
              <a:sym typeface="Google Sans"/>
            </a:endParaRPr>
          </a:p>
        </p:txBody>
      </p:sp>
      <p:sp>
        <p:nvSpPr>
          <p:cNvPr id="172" name="Google Shape;172;p22"/>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t>Deploying to Cloud Run</a:t>
            </a:r>
            <a:endParaRPr b="0" sz="2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4">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4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